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9"/>
  </p:notesMasterIdLst>
  <p:sldIdLst>
    <p:sldId id="256" r:id="rId2"/>
    <p:sldId id="257" r:id="rId3"/>
    <p:sldId id="258" r:id="rId4"/>
    <p:sldId id="275" r:id="rId5"/>
    <p:sldId id="261" r:id="rId6"/>
    <p:sldId id="266" r:id="rId7"/>
    <p:sldId id="267" r:id="rId8"/>
    <p:sldId id="268" r:id="rId9"/>
    <p:sldId id="269" r:id="rId10"/>
    <p:sldId id="270" r:id="rId11"/>
    <p:sldId id="271" r:id="rId12"/>
    <p:sldId id="272" r:id="rId13"/>
    <p:sldId id="273" r:id="rId14"/>
    <p:sldId id="265"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312" r:id="rId29"/>
    <p:sldId id="291" r:id="rId30"/>
    <p:sldId id="292" r:id="rId31"/>
    <p:sldId id="293" r:id="rId32"/>
    <p:sldId id="294" r:id="rId33"/>
    <p:sldId id="299" r:id="rId34"/>
    <p:sldId id="300" r:id="rId35"/>
    <p:sldId id="301" r:id="rId36"/>
    <p:sldId id="302" r:id="rId37"/>
    <p:sldId id="262" r:id="rId38"/>
    <p:sldId id="259" r:id="rId39"/>
    <p:sldId id="274" r:id="rId40"/>
    <p:sldId id="260" r:id="rId41"/>
    <p:sldId id="276" r:id="rId42"/>
    <p:sldId id="264" r:id="rId43"/>
    <p:sldId id="263" r:id="rId44"/>
    <p:sldId id="290" r:id="rId45"/>
    <p:sldId id="296" r:id="rId46"/>
    <p:sldId id="297" r:id="rId47"/>
    <p:sldId id="298" r:id="rId48"/>
    <p:sldId id="303" r:id="rId49"/>
    <p:sldId id="304" r:id="rId50"/>
    <p:sldId id="305" r:id="rId51"/>
    <p:sldId id="306" r:id="rId52"/>
    <p:sldId id="307" r:id="rId53"/>
    <p:sldId id="308" r:id="rId54"/>
    <p:sldId id="309" r:id="rId55"/>
    <p:sldId id="310" r:id="rId56"/>
    <p:sldId id="311" r:id="rId57"/>
    <p:sldId id="295" r:id="rId5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13" autoAdjust="0"/>
    <p:restoredTop sz="45584" autoAdjust="0"/>
  </p:normalViewPr>
  <p:slideViewPr>
    <p:cSldViewPr snapToGrid="0" snapToObjects="1">
      <p:cViewPr varScale="1">
        <p:scale>
          <a:sx n="45" d="100"/>
          <a:sy n="45" d="100"/>
        </p:scale>
        <p:origin x="-1960"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96" d="100"/>
          <a:sy n="96" d="100"/>
        </p:scale>
        <p:origin x="-2984"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264535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smtClean="0">
                <a:solidFill>
                  <a:schemeClr val="dk1"/>
                </a:solidFill>
                <a:latin typeface="Calibri"/>
                <a:ea typeface="Calibri"/>
                <a:cs typeface="Calibri"/>
                <a:sym typeface="Calibri"/>
              </a:rPr>
              <a:t>Hi</a:t>
            </a:r>
            <a:r>
              <a:rPr lang="en-US" sz="1200" b="0" i="0" u="none" strike="noStrike" cap="none" baseline="0" dirty="0" smtClean="0">
                <a:solidFill>
                  <a:schemeClr val="dk1"/>
                </a:solidFill>
                <a:latin typeface="Calibri"/>
                <a:ea typeface="Calibri"/>
                <a:cs typeface="Calibri"/>
                <a:sym typeface="Calibri"/>
              </a:rPr>
              <a:t> everyone, thank you for coming. For those of you that don</a:t>
            </a:r>
            <a:r>
              <a:rPr lang="mr-IN" sz="1200" b="0" i="0" u="none" strike="noStrike" cap="none" baseline="0" dirty="0" smtClean="0">
                <a:solidFill>
                  <a:schemeClr val="dk1"/>
                </a:solidFill>
                <a:latin typeface="Calibri"/>
                <a:ea typeface="Calibri"/>
                <a:cs typeface="Calibri"/>
                <a:sym typeface="Calibri"/>
              </a:rPr>
              <a:t>’</a:t>
            </a:r>
            <a:r>
              <a:rPr lang="en-US" sz="1200" b="0" i="0" u="none" strike="noStrike" cap="none" baseline="0" dirty="0" smtClean="0">
                <a:solidFill>
                  <a:schemeClr val="dk1"/>
                </a:solidFill>
                <a:latin typeface="Calibri"/>
                <a:ea typeface="Calibri"/>
                <a:cs typeface="Calibri"/>
                <a:sym typeface="Calibri"/>
              </a:rPr>
              <a:t>t know, my thesis is on the study of creep of alumina-forming </a:t>
            </a:r>
            <a:r>
              <a:rPr lang="en-US" sz="1200" b="0" i="0" u="none" strike="noStrike" cap="none" baseline="0" dirty="0" err="1" smtClean="0">
                <a:solidFill>
                  <a:schemeClr val="dk1"/>
                </a:solidFill>
                <a:latin typeface="Calibri"/>
                <a:ea typeface="Calibri"/>
                <a:cs typeface="Calibri"/>
                <a:sym typeface="Calibri"/>
              </a:rPr>
              <a:t>austentiic</a:t>
            </a:r>
            <a:r>
              <a:rPr lang="en-US" sz="1200" b="0" i="0" u="none" strike="noStrike" cap="none" baseline="0" dirty="0" smtClean="0">
                <a:solidFill>
                  <a:schemeClr val="dk1"/>
                </a:solidFill>
                <a:latin typeface="Calibri"/>
                <a:ea typeface="Calibri"/>
                <a:cs typeface="Calibri"/>
                <a:sym typeface="Calibri"/>
              </a:rPr>
              <a:t> stainless steel for high temperature energy applications. Don’t worry, I will explain what all of those words mean very soon. </a:t>
            </a:r>
            <a:endParaRPr sz="1200" b="0" i="0" u="none" strike="noStrike" cap="none" dirty="0">
              <a:solidFill>
                <a:schemeClr val="dk1"/>
              </a:solidFill>
              <a:latin typeface="Calibri"/>
              <a:ea typeface="Calibri"/>
              <a:cs typeface="Calibri"/>
              <a:sym typeface="Calibri"/>
            </a:endParaRPr>
          </a:p>
        </p:txBody>
      </p:sp>
      <p:sp>
        <p:nvSpPr>
          <p:cNvPr id="88" name="Shape 8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This is a backscattered electron image showing the</a:t>
            </a:r>
            <a:r>
              <a:rPr lang="en-US" sz="1200" i="1" kern="1200" baseline="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Laves phase precipitates</a:t>
            </a:r>
            <a:r>
              <a:rPr lang="en-US" sz="1200" i="1" kern="1200" baseline="0" dirty="0" smtClean="0">
                <a:solidFill>
                  <a:schemeClr val="tx1"/>
                </a:solidFill>
                <a:effectLst/>
                <a:latin typeface="+mn-lt"/>
                <a:ea typeface="+mn-ea"/>
                <a:cs typeface="+mn-cs"/>
              </a:rPr>
              <a:t> in </a:t>
            </a:r>
            <a:r>
              <a:rPr lang="en-US" sz="1200" i="1" kern="1200" dirty="0" smtClean="0">
                <a:solidFill>
                  <a:schemeClr val="tx1"/>
                </a:solidFill>
                <a:effectLst/>
                <a:latin typeface="+mn-lt"/>
                <a:ea typeface="+mn-ea"/>
                <a:cs typeface="+mn-cs"/>
              </a:rPr>
              <a:t>light contrast and B2-type </a:t>
            </a:r>
            <a:r>
              <a:rPr lang="en-US" sz="1200" i="1" kern="1200" dirty="0" err="1" smtClean="0">
                <a:solidFill>
                  <a:schemeClr val="tx1"/>
                </a:solidFill>
                <a:effectLst/>
                <a:latin typeface="+mn-lt"/>
                <a:ea typeface="+mn-ea"/>
                <a:cs typeface="+mn-cs"/>
              </a:rPr>
              <a:t>NiAl</a:t>
            </a:r>
            <a:r>
              <a:rPr lang="en-US" sz="1200" i="1" kern="1200" dirty="0" smtClean="0">
                <a:solidFill>
                  <a:schemeClr val="tx1"/>
                </a:solidFill>
                <a:effectLst/>
                <a:latin typeface="+mn-lt"/>
                <a:ea typeface="+mn-ea"/>
                <a:cs typeface="+mn-cs"/>
              </a:rPr>
              <a:t> phase as</a:t>
            </a:r>
            <a:r>
              <a:rPr lang="en-US" sz="1200" i="1" kern="1200" baseline="0" dirty="0" smtClean="0">
                <a:solidFill>
                  <a:schemeClr val="tx1"/>
                </a:solidFill>
                <a:effectLst/>
                <a:latin typeface="+mn-lt"/>
                <a:ea typeface="+mn-ea"/>
                <a:cs typeface="+mn-cs"/>
              </a:rPr>
              <a:t>  the </a:t>
            </a:r>
            <a:r>
              <a:rPr lang="en-US" sz="1200" i="1" kern="1200" dirty="0" smtClean="0">
                <a:solidFill>
                  <a:schemeClr val="tx1"/>
                </a:solidFill>
                <a:effectLst/>
                <a:latin typeface="+mn-lt"/>
                <a:ea typeface="+mn-ea"/>
                <a:cs typeface="+mn-cs"/>
              </a:rPr>
              <a:t>dark contrast precipitates in the matrix of an AFA</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endParaRPr lang="en-US" dirty="0" smtClean="0"/>
          </a:p>
          <a:p>
            <a:endParaRPr lang="en-US" dirty="0" smtClean="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Dr. Geneva Trotter,</a:t>
            </a:r>
            <a:r>
              <a:rPr lang="en-US" sz="1200" kern="1200" baseline="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a graduate</a:t>
            </a:r>
            <a:r>
              <a:rPr lang="en-US" sz="1200" i="1" kern="1200" baseline="0" dirty="0" smtClean="0">
                <a:solidFill>
                  <a:schemeClr val="tx1"/>
                </a:solidFill>
                <a:effectLst/>
                <a:latin typeface="+mn-lt"/>
                <a:ea typeface="+mn-ea"/>
                <a:cs typeface="+mn-cs"/>
              </a:rPr>
              <a:t> of Thayer School and of the Baker Lab who graduated last year,</a:t>
            </a:r>
            <a:r>
              <a:rPr lang="en-US" sz="1200" i="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studied the effect of aging on the microstructure and mechanical behavior of the AFA alloy with the given composition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She found that the alloy was fully homogenized and presented as single phase austenite (</a:t>
            </a:r>
            <a:r>
              <a:rPr lang="en-US" sz="1200" kern="1200" dirty="0" err="1" smtClean="0">
                <a:solidFill>
                  <a:schemeClr val="tx1"/>
                </a:solidFill>
                <a:effectLst/>
                <a:latin typeface="+mn-lt"/>
                <a:ea typeface="+mn-ea"/>
                <a:cs typeface="+mn-cs"/>
              </a:rPr>
              <a:t>f.c.c</a:t>
            </a:r>
            <a:r>
              <a:rPr lang="en-US" sz="1200" kern="1200" dirty="0" smtClean="0">
                <a:solidFill>
                  <a:schemeClr val="tx1"/>
                </a:solidFill>
                <a:effectLst/>
                <a:latin typeface="+mn-lt"/>
                <a:ea typeface="+mn-ea"/>
                <a:cs typeface="+mn-cs"/>
              </a:rPr>
              <a:t>.) after a solutionizing anneal at 1250°C for 24 h and that there were increasing amounts of B2 and Laves phase precipitation with successively longer heat treatments at 800°C.</a:t>
            </a:r>
          </a:p>
          <a:p>
            <a:endParaRPr lang="en-US" sz="1200" kern="1200" dirty="0" smtClean="0">
              <a:solidFill>
                <a:schemeClr val="tx1"/>
              </a:solidFill>
              <a:effectLst/>
              <a:latin typeface="+mn-lt"/>
              <a:ea typeface="+mn-ea"/>
              <a:cs typeface="+mn-cs"/>
            </a:endParaRPr>
          </a:p>
          <a:p>
            <a:pPr fontAlgn="auto"/>
            <a:r>
              <a:rPr lang="en-US" sz="1200" kern="1200" dirty="0" smtClean="0">
                <a:solidFill>
                  <a:schemeClr val="tx1"/>
                </a:solidFill>
                <a:effectLst/>
                <a:latin typeface="+mn-lt"/>
                <a:ea typeface="+mn-ea"/>
                <a:cs typeface="+mn-cs"/>
              </a:rPr>
              <a:t>She conducted tests for a variety of time intervals lasting 0, 2.4, 24, 240 and 1325 h.</a:t>
            </a:r>
          </a:p>
          <a:p>
            <a:pPr fontAlgn="auto"/>
            <a:r>
              <a:rPr lang="en-US" sz="1200" kern="1200" dirty="0" smtClean="0">
                <a:solidFill>
                  <a:schemeClr val="tx1"/>
                </a:solidFill>
                <a:effectLst/>
                <a:latin typeface="+mn-lt"/>
                <a:ea typeface="+mn-ea"/>
                <a:cs typeface="+mn-cs"/>
              </a:rPr>
              <a:t>The alloy composition, homogenization and heat treatment conditions for this study were chosen to enable comparison with Dr.</a:t>
            </a:r>
            <a:r>
              <a:rPr lang="en-US" sz="1200" kern="1200" baseline="0" dirty="0" smtClean="0">
                <a:solidFill>
                  <a:schemeClr val="tx1"/>
                </a:solidFill>
                <a:effectLst/>
                <a:latin typeface="+mn-lt"/>
                <a:ea typeface="+mn-ea"/>
                <a:cs typeface="+mn-cs"/>
              </a:rPr>
              <a:t> Trotter’s</a:t>
            </a:r>
            <a:r>
              <a:rPr lang="en-US" sz="1200" kern="1200" dirty="0" smtClean="0">
                <a:solidFill>
                  <a:schemeClr val="tx1"/>
                </a:solidFill>
                <a:effectLst/>
                <a:latin typeface="+mn-lt"/>
                <a:ea typeface="+mn-ea"/>
                <a:cs typeface="+mn-cs"/>
              </a:rPr>
              <a:t> results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to mimic the successful temperatures and durations chosen by Dr. Trotter in her work. Heat treatments lasting a duration of 1325 h were not conducted in this investigation, because previous studies’ findings indicated that results did not differ greatly from the 240 h anneal </a:t>
            </a:r>
            <a:endParaRPr lang="en-US" dirty="0" smtClean="0"/>
          </a:p>
          <a:p>
            <a:endParaRPr lang="en-US" dirty="0" smtClean="0"/>
          </a:p>
          <a:p>
            <a:endParaRPr lang="en-US" dirty="0" smtClean="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purpose of this thesis was to investigate the high-temperature strengthening mechanisms in alumina-forming austenitic stainless steels, specifically the high temperature constant-stress creep and mechanical properties of the model alloy at different aging conditions.</a:t>
            </a:r>
            <a:endParaRPr lang="en-US" dirty="0" smtClean="0"/>
          </a:p>
          <a:p>
            <a:endParaRPr lang="en-US" dirty="0" smtClean="0"/>
          </a:p>
          <a:p>
            <a:endParaRPr lang="en-US" dirty="0" smtClean="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To accomplish this, a constant-stress creep rig was designed based on Dan Breton’s work, built and its operation validated</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2) Samples were prepared from the model alloy and aged for time intervals of 0, 2.4, 24 or 240 h at 800°C</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3) Constant-stress creep tests were conducted at elevated temperatures of 760°C at a stress of 35 MPa.</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4) Secondary electron imaging and transmission</a:t>
            </a:r>
            <a:r>
              <a:rPr lang="en-US" sz="1200" kern="1200" baseline="0" dirty="0" smtClean="0">
                <a:solidFill>
                  <a:schemeClr val="tx1"/>
                </a:solidFill>
                <a:effectLst/>
                <a:latin typeface="+mn-lt"/>
                <a:ea typeface="+mn-ea"/>
                <a:cs typeface="+mn-cs"/>
              </a:rPr>
              <a:t> electron microscopy </a:t>
            </a:r>
            <a:r>
              <a:rPr lang="en-US" sz="1200" kern="1200" dirty="0" smtClean="0">
                <a:solidFill>
                  <a:schemeClr val="tx1"/>
                </a:solidFill>
                <a:effectLst/>
                <a:latin typeface="+mn-lt"/>
                <a:ea typeface="+mn-ea"/>
                <a:cs typeface="+mn-cs"/>
              </a:rPr>
              <a:t>was used to examine the microstructure of the samples prior to and after the completion of creep testing</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5) Elevated temperature tensile tests were conducted on aged samples at 760°C for a variety</a:t>
            </a:r>
            <a:r>
              <a:rPr lang="en-US" sz="1200" kern="1200" baseline="0" dirty="0" smtClean="0">
                <a:solidFill>
                  <a:schemeClr val="tx1"/>
                </a:solidFill>
                <a:effectLst/>
                <a:latin typeface="+mn-lt"/>
                <a:ea typeface="+mn-ea"/>
                <a:cs typeface="+mn-cs"/>
              </a:rPr>
              <a:t> of time intervals</a:t>
            </a:r>
            <a:endParaRPr lang="en-US" dirty="0" smtClean="0"/>
          </a:p>
          <a:p>
            <a:endParaRPr lang="en-US" dirty="0" smtClean="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Creep is the tendency of a solid material to deform</a:t>
            </a:r>
            <a:r>
              <a:rPr lang="en-US" sz="1200" kern="1200" baseline="0" dirty="0" smtClean="0">
                <a:solidFill>
                  <a:schemeClr val="tx1"/>
                </a:solidFill>
                <a:effectLst/>
                <a:latin typeface="+mn-lt"/>
                <a:ea typeface="+mn-ea"/>
                <a:cs typeface="+mn-cs"/>
              </a:rPr>
              <a:t> permanently under the influence of mechanical stresses and can occur as a result of long-term exposure to high levels of stress that are below the yield strength of the material. </a:t>
            </a: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200" kern="1200" baseline="0" dirty="0" smtClean="0">
              <a:solidFill>
                <a:schemeClr val="tx1"/>
              </a:solidFill>
              <a:effectLst/>
              <a:latin typeface="+mn-lt"/>
              <a:ea typeface="+mn-ea"/>
              <a:cs typeface="+mn-cs"/>
            </a:endParaRP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baseline="0" dirty="0" smtClean="0">
                <a:solidFill>
                  <a:schemeClr val="tx1"/>
                </a:solidFill>
                <a:effectLst/>
                <a:latin typeface="+mn-lt"/>
                <a:ea typeface="+mn-ea"/>
                <a:cs typeface="+mn-cs"/>
              </a:rPr>
              <a:t>Creep is a time-dependent deformation mechanism where strain accumulates as a result of long-term stress and is a cause for concern for engineers when evaluating components operating under high stresses or high temperatures. For example in creep of a turbine blade used in a steam turbine, operating at high temperature may cause the blade to contact the casing, resulting in a failure of the blade. </a:t>
            </a:r>
            <a:endParaRPr lang="en-US" sz="1200" kern="1200" dirty="0" smtClean="0">
              <a:solidFill>
                <a:schemeClr val="tx1"/>
              </a:solidFill>
              <a:effectLst/>
              <a:latin typeface="+mn-lt"/>
              <a:ea typeface="+mn-ea"/>
              <a:cs typeface="+mn-cs"/>
            </a:endParaRP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200" kern="1200" dirty="0" smtClean="0">
              <a:solidFill>
                <a:schemeClr val="tx1"/>
              </a:solidFill>
              <a:effectLst/>
              <a:latin typeface="+mn-lt"/>
              <a:ea typeface="+mn-ea"/>
              <a:cs typeface="+mn-cs"/>
            </a:endParaRP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Creep testing machines take several forms depending on what is the primary target of investigation, which includes constant load, variable stress and constant-stress rigs. A small change in the level of stress can have a large effect on strain rate affecting both the overall creep rate and microstructure of the sample. With increasing strain, the cross-sectional area</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a test specimen decreases, which if tested in a constant-load creep rig, results in an increase in the instantaneous stress. </a:t>
            </a: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pPr marL="615950" lvl="0" indent="0" rtl="0">
              <a:lnSpc>
                <a:spcPct val="120000"/>
              </a:lnSpc>
              <a:spcBef>
                <a:spcPts val="0"/>
              </a:spcBef>
              <a:buClr>
                <a:schemeClr val="dk1"/>
              </a:buClr>
              <a:buSzPct val="100000"/>
              <a:buFont typeface="Calibri"/>
              <a:buNone/>
            </a:pPr>
            <a:endParaRPr lang="en-US" sz="1100" dirty="0">
              <a:solidFill>
                <a:srgbClr val="212121"/>
              </a:solidFill>
              <a:highlight>
                <a:srgbClr val="FFFFFF"/>
              </a:highlight>
              <a:latin typeface="Calibri"/>
              <a:ea typeface="Calibri"/>
              <a:cs typeface="Calibri"/>
              <a:sym typeface="Calibri"/>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A constant-stress machine allows the stress variable to be controlled by compensating for the decrease in the specimen’s cross-sectional area by decreasing the effective load applied on the specimen. This allows the basic creep mechanisms acting on the specimens tested to be isolated and analyzed. </a:t>
            </a: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200" kern="1200" dirty="0" smtClean="0">
              <a:solidFill>
                <a:schemeClr val="tx1"/>
              </a:solidFill>
              <a:effectLst/>
              <a:latin typeface="+mn-lt"/>
              <a:ea typeface="+mn-ea"/>
              <a:cs typeface="+mn-cs"/>
            </a:endParaRP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The curvature of the constant-stress cam is key to constructing a precise, operational constant-stress creep rig.</a:t>
            </a:r>
            <a:r>
              <a:rPr lang="en-US" sz="1200" kern="1200" baseline="0" dirty="0" smtClean="0">
                <a:solidFill>
                  <a:schemeClr val="tx1"/>
                </a:solidFill>
                <a:effectLst/>
                <a:latin typeface="+mn-lt"/>
                <a:ea typeface="+mn-ea"/>
                <a:cs typeface="+mn-cs"/>
              </a:rPr>
              <a:t> </a:t>
            </a: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The curved profile is analytically calculated using a system of parametric equations. It ca</a:t>
            </a:r>
            <a:r>
              <a:rPr lang="en-US" sz="1200" kern="1200" baseline="0" dirty="0" smtClean="0">
                <a:solidFill>
                  <a:schemeClr val="tx1"/>
                </a:solidFill>
                <a:effectLst/>
                <a:latin typeface="+mn-lt"/>
                <a:ea typeface="+mn-ea"/>
                <a:cs typeface="+mn-cs"/>
              </a:rPr>
              <a:t>n be</a:t>
            </a:r>
            <a:r>
              <a:rPr lang="en-US" sz="1200" kern="1200" dirty="0" smtClean="0">
                <a:solidFill>
                  <a:schemeClr val="tx1"/>
                </a:solidFill>
                <a:effectLst/>
                <a:latin typeface="+mn-lt"/>
                <a:ea typeface="+mn-ea"/>
                <a:cs typeface="+mn-cs"/>
              </a:rPr>
              <a:t> derived to show that the fixed Cartesian coordinates</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a constant-stress cam can be written in terms of constants a and b and the angle </a:t>
            </a:r>
            <a:r>
              <a:rPr lang="en-US" sz="1200" kern="1200" dirty="0" err="1" smtClean="0">
                <a:solidFill>
                  <a:schemeClr val="tx1"/>
                </a:solidFill>
                <a:effectLst/>
                <a:latin typeface="+mn-lt"/>
                <a:ea typeface="+mn-ea"/>
                <a:cs typeface="+mn-cs"/>
              </a:rPr>
              <a:t>θ</a:t>
            </a:r>
            <a:r>
              <a:rPr lang="en-US" sz="1200" kern="1200" dirty="0" smtClean="0">
                <a:solidFill>
                  <a:schemeClr val="tx1"/>
                </a:solidFill>
                <a:effectLst/>
                <a:latin typeface="+mn-lt"/>
                <a:ea typeface="+mn-ea"/>
                <a:cs typeface="+mn-cs"/>
              </a:rPr>
              <a:t> as seen on this slide.</a:t>
            </a:r>
            <a:r>
              <a:rPr lang="en-US" sz="1200" kern="1200" baseline="0" dirty="0" smtClean="0">
                <a:solidFill>
                  <a:schemeClr val="tx1"/>
                </a:solidFill>
                <a:effectLst/>
                <a:latin typeface="+mn-lt"/>
                <a:ea typeface="+mn-ea"/>
                <a:cs typeface="+mn-cs"/>
              </a:rPr>
              <a:t> </a:t>
            </a: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pPr marL="615950" lvl="0" indent="0" rtl="0">
              <a:lnSpc>
                <a:spcPct val="120000"/>
              </a:lnSpc>
              <a:spcBef>
                <a:spcPts val="0"/>
              </a:spcBef>
              <a:buClr>
                <a:schemeClr val="dk1"/>
              </a:buClr>
              <a:buSzPct val="100000"/>
              <a:buFont typeface="Calibri"/>
              <a:buNone/>
            </a:pPr>
            <a:endParaRPr lang="en-US" sz="1100" dirty="0">
              <a:solidFill>
                <a:srgbClr val="212121"/>
              </a:solidFill>
              <a:highlight>
                <a:srgbClr val="FFFFFF"/>
              </a:highlight>
              <a:latin typeface="Calibri"/>
              <a:ea typeface="Calibri"/>
              <a:cs typeface="Calibri"/>
              <a:sym typeface="Calibri"/>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This is a photograph of the full assembly of the creep rig</a:t>
            </a:r>
            <a:r>
              <a:rPr lang="en-US" sz="1200" kern="1200" baseline="0" dirty="0" smtClean="0">
                <a:solidFill>
                  <a:schemeClr val="tx1"/>
                </a:solidFill>
                <a:effectLst/>
                <a:latin typeface="+mn-lt"/>
                <a:ea typeface="+mn-ea"/>
                <a:cs typeface="+mn-cs"/>
              </a:rPr>
              <a:t> as it is currently set up in CB13. It is designed based on a 1962 paper by </a:t>
            </a:r>
            <a:r>
              <a:rPr lang="en-US" sz="1200" kern="1200" baseline="0" dirty="0" err="1" smtClean="0">
                <a:solidFill>
                  <a:schemeClr val="tx1"/>
                </a:solidFill>
                <a:effectLst/>
                <a:latin typeface="+mn-lt"/>
                <a:ea typeface="+mn-ea"/>
                <a:cs typeface="+mn-cs"/>
              </a:rPr>
              <a:t>Garofalo</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et.al</a:t>
            </a:r>
            <a:r>
              <a:rPr lang="en-US" sz="1200" kern="1200" baseline="0" dirty="0" smtClean="0">
                <a:solidFill>
                  <a:schemeClr val="tx1"/>
                </a:solidFill>
                <a:effectLst/>
                <a:latin typeface="+mn-lt"/>
                <a:ea typeface="+mn-ea"/>
                <a:cs typeface="+mn-cs"/>
              </a:rPr>
              <a:t> and preliminary designs by Dan Breton of the grips and cam. </a:t>
            </a:r>
          </a:p>
          <a:p>
            <a:r>
              <a:rPr lang="en-US" sz="1200" kern="1200" baseline="0" dirty="0" smtClean="0">
                <a:solidFill>
                  <a:schemeClr val="tx1"/>
                </a:solidFill>
                <a:effectLst/>
                <a:latin typeface="+mn-lt"/>
                <a:ea typeface="+mn-ea"/>
                <a:cs typeface="+mn-cs"/>
              </a:rPr>
              <a:t>You’re free to go look at it later if you’re curious, although I’m warning you that it’s quite hot down there next to the boiler room and the room has been nicknamed ‘the sauna’. </a:t>
            </a:r>
            <a:endParaRPr lang="en-US" sz="1100" dirty="0" smtClean="0"/>
          </a:p>
          <a:p>
            <a:pPr marL="615950" lvl="0" indent="0" rtl="0">
              <a:lnSpc>
                <a:spcPct val="120000"/>
              </a:lnSpc>
              <a:spcBef>
                <a:spcPts val="0"/>
              </a:spcBef>
              <a:buClr>
                <a:schemeClr val="dk1"/>
              </a:buClr>
              <a:buSzPct val="100000"/>
              <a:buFont typeface="Calibri"/>
              <a:buNone/>
            </a:pPr>
            <a:endParaRPr lang="en-US" sz="1100" dirty="0" smtClean="0">
              <a:solidFill>
                <a:srgbClr val="212121"/>
              </a:solidFill>
              <a:highlight>
                <a:srgbClr val="FFFFFF"/>
              </a:highlight>
              <a:latin typeface="Calibri"/>
              <a:ea typeface="Calibri"/>
              <a:cs typeface="Calibri"/>
              <a:sym typeface="Calibri"/>
            </a:endParaRPr>
          </a:p>
          <a:p>
            <a:pPr marL="615950" lvl="0" indent="0" rtl="0">
              <a:lnSpc>
                <a:spcPct val="120000"/>
              </a:lnSpc>
              <a:spcBef>
                <a:spcPts val="0"/>
              </a:spcBef>
              <a:buClr>
                <a:schemeClr val="dk1"/>
              </a:buClr>
              <a:buSzPct val="100000"/>
              <a:buFont typeface="Calibri"/>
              <a:buNone/>
            </a:pPr>
            <a:r>
              <a:rPr lang="en-US" sz="1100" dirty="0" smtClean="0">
                <a:solidFill>
                  <a:srgbClr val="212121"/>
                </a:solidFill>
                <a:highlight>
                  <a:srgbClr val="FFFFFF"/>
                </a:highlight>
                <a:latin typeface="Calibri"/>
                <a:ea typeface="Calibri"/>
                <a:cs typeface="Calibri"/>
                <a:sym typeface="Calibri"/>
              </a:rPr>
              <a:t>The main components to note are: </a:t>
            </a:r>
          </a:p>
          <a:p>
            <a:pPr marL="615950" lvl="0" indent="0" rtl="0">
              <a:lnSpc>
                <a:spcPct val="120000"/>
              </a:lnSpc>
              <a:spcBef>
                <a:spcPts val="0"/>
              </a:spcBef>
              <a:buClr>
                <a:schemeClr val="dk1"/>
              </a:buClr>
              <a:buSzPct val="100000"/>
              <a:buFont typeface="Calibri"/>
              <a:buNone/>
            </a:pPr>
            <a:r>
              <a:rPr lang="en-US" sz="1100" dirty="0" smtClean="0">
                <a:solidFill>
                  <a:srgbClr val="212121"/>
                </a:solidFill>
                <a:highlight>
                  <a:srgbClr val="FFFFFF"/>
                </a:highlight>
                <a:latin typeface="Calibri"/>
                <a:ea typeface="Calibri"/>
                <a:cs typeface="Calibri"/>
                <a:sym typeface="Calibri"/>
              </a:rPr>
              <a:t>Linear</a:t>
            </a:r>
            <a:r>
              <a:rPr lang="en-US" sz="1100" baseline="0" dirty="0" smtClean="0">
                <a:solidFill>
                  <a:srgbClr val="212121"/>
                </a:solidFill>
                <a:highlight>
                  <a:srgbClr val="FFFFFF"/>
                </a:highlight>
                <a:latin typeface="Calibri"/>
                <a:ea typeface="Calibri"/>
                <a:cs typeface="Calibri"/>
                <a:sym typeface="Calibri"/>
              </a:rPr>
              <a:t> variable differential transformer : S-beam load cell capable of sensing accurately up to 500 </a:t>
            </a:r>
            <a:r>
              <a:rPr lang="en-US" sz="1100" baseline="0" dirty="0" err="1" smtClean="0">
                <a:solidFill>
                  <a:srgbClr val="212121"/>
                </a:solidFill>
                <a:highlight>
                  <a:srgbClr val="FFFFFF"/>
                </a:highlight>
                <a:latin typeface="Calibri"/>
                <a:ea typeface="Calibri"/>
                <a:cs typeface="Calibri"/>
                <a:sym typeface="Calibri"/>
              </a:rPr>
              <a:t>lbs</a:t>
            </a:r>
            <a:endParaRPr lang="en-US" sz="1100" baseline="0" dirty="0" smtClean="0">
              <a:solidFill>
                <a:srgbClr val="212121"/>
              </a:solidFill>
              <a:highlight>
                <a:srgbClr val="FFFFFF"/>
              </a:highlight>
              <a:latin typeface="Calibri"/>
              <a:ea typeface="Calibri"/>
              <a:cs typeface="Calibri"/>
              <a:sym typeface="Calibri"/>
            </a:endParaRPr>
          </a:p>
          <a:p>
            <a:pPr marL="615950" lvl="0" indent="0" rtl="0">
              <a:lnSpc>
                <a:spcPct val="120000"/>
              </a:lnSpc>
              <a:spcBef>
                <a:spcPts val="0"/>
              </a:spcBef>
              <a:buClr>
                <a:schemeClr val="dk1"/>
              </a:buClr>
              <a:buSzPct val="100000"/>
              <a:buFont typeface="Calibri"/>
              <a:buNone/>
            </a:pPr>
            <a:endParaRPr lang="en-US" sz="1100" dirty="0" smtClean="0">
              <a:solidFill>
                <a:srgbClr val="212121"/>
              </a:solidFill>
              <a:highlight>
                <a:srgbClr val="FFFFFF"/>
              </a:highlight>
              <a:latin typeface="Calibri"/>
              <a:ea typeface="Calibri"/>
              <a:cs typeface="Calibri"/>
              <a:sym typeface="Calibri"/>
            </a:endParaRPr>
          </a:p>
          <a:p>
            <a:pPr marL="615950" lvl="0" indent="0" rtl="0">
              <a:lnSpc>
                <a:spcPct val="120000"/>
              </a:lnSpc>
              <a:spcBef>
                <a:spcPts val="0"/>
              </a:spcBef>
              <a:buClr>
                <a:schemeClr val="dk1"/>
              </a:buClr>
              <a:buSzPct val="100000"/>
              <a:buFont typeface="Calibri"/>
              <a:buNone/>
            </a:pPr>
            <a:r>
              <a:rPr lang="en-US" sz="1100" dirty="0" smtClean="0">
                <a:solidFill>
                  <a:srgbClr val="212121"/>
                </a:solidFill>
                <a:highlight>
                  <a:srgbClr val="FFFFFF"/>
                </a:highlight>
                <a:latin typeface="Calibri"/>
                <a:ea typeface="Calibri"/>
                <a:cs typeface="Calibri"/>
                <a:sym typeface="Calibri"/>
              </a:rPr>
              <a:t>The desired mechanical advantage was 8:1 in</a:t>
            </a:r>
            <a:r>
              <a:rPr lang="en-US" sz="1100" baseline="0" dirty="0" smtClean="0">
                <a:solidFill>
                  <a:srgbClr val="212121"/>
                </a:solidFill>
                <a:highlight>
                  <a:srgbClr val="FFFFFF"/>
                </a:highlight>
                <a:latin typeface="Calibri"/>
                <a:ea typeface="Calibri"/>
                <a:cs typeface="Calibri"/>
                <a:sym typeface="Calibri"/>
              </a:rPr>
              <a:t> this case for an applied load of 35 MPa. </a:t>
            </a:r>
            <a:endParaRPr lang="en-US" sz="1100" dirty="0">
              <a:solidFill>
                <a:srgbClr val="212121"/>
              </a:solidFill>
              <a:highlight>
                <a:srgbClr val="FFFFFF"/>
              </a:highlight>
              <a:latin typeface="Calibri"/>
              <a:ea typeface="Calibri"/>
              <a:cs typeface="Calibri"/>
              <a:sym typeface="Calibri"/>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The specimen grips and connecting rods that</a:t>
            </a:r>
            <a:r>
              <a:rPr lang="en-US" sz="1200" kern="1200" baseline="0" dirty="0" smtClean="0">
                <a:solidFill>
                  <a:schemeClr val="tx1"/>
                </a:solidFill>
                <a:effectLst/>
                <a:latin typeface="+mn-lt"/>
                <a:ea typeface="+mn-ea"/>
                <a:cs typeface="+mn-cs"/>
              </a:rPr>
              <a:t> extend out of the furnace </a:t>
            </a:r>
            <a:r>
              <a:rPr lang="en-US" sz="1200" kern="1200" dirty="0" smtClean="0">
                <a:solidFill>
                  <a:schemeClr val="tx1"/>
                </a:solidFill>
                <a:effectLst/>
                <a:latin typeface="+mn-lt"/>
                <a:ea typeface="+mn-ea"/>
                <a:cs typeface="+mn-cs"/>
              </a:rPr>
              <a:t>are fabricated from 718 Inconel to prevent elongation when heated in the furnace, and hold the specimen in a vertically aligned position. The S-beam load cell is shielded from the furnace temperature. </a:t>
            </a: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200" kern="1200" dirty="0" smtClean="0">
              <a:solidFill>
                <a:schemeClr val="tx1"/>
              </a:solidFill>
              <a:effectLst/>
              <a:latin typeface="+mn-lt"/>
              <a:ea typeface="+mn-ea"/>
              <a:cs typeface="+mn-cs"/>
            </a:endParaRP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The ADT allows for measuring the specimen elongation by tracking the angular displacement of the cam shaft as the sample lengthens throughout the duration of a creep test. More specifically, as the specimen creeps, the relative displacement of the two specimen grips is detected by the ADT. This angular displacement is translated into an electrical signal, which is then amplified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recorded. </a:t>
            </a: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200" kern="1200" dirty="0" smtClean="0">
              <a:solidFill>
                <a:schemeClr val="tx1"/>
              </a:solidFill>
              <a:effectLst/>
              <a:latin typeface="+mn-lt"/>
              <a:ea typeface="+mn-ea"/>
              <a:cs typeface="+mn-cs"/>
            </a:endParaRP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The high accuracy ADT used in</a:t>
            </a:r>
            <a:r>
              <a:rPr lang="en-US" sz="1200" kern="1200" baseline="0" dirty="0" smtClean="0">
                <a:solidFill>
                  <a:schemeClr val="tx1"/>
                </a:solidFill>
                <a:effectLst/>
                <a:latin typeface="+mn-lt"/>
                <a:ea typeface="+mn-ea"/>
                <a:cs typeface="+mn-cs"/>
              </a:rPr>
              <a:t> this design </a:t>
            </a:r>
            <a:r>
              <a:rPr lang="en-US" sz="1200" kern="1200" dirty="0" smtClean="0">
                <a:solidFill>
                  <a:schemeClr val="tx1"/>
                </a:solidFill>
                <a:effectLst/>
                <a:latin typeface="+mn-lt"/>
                <a:ea typeface="+mn-ea"/>
                <a:cs typeface="+mn-cs"/>
              </a:rPr>
              <a:t>is capable of measuring an angular displacement of ±0.10 %, which translates to measuring a linear displacement of &lt;0.001 in </a:t>
            </a: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A range of tests were performed on the creep rig to verify that the system functioned as intended. The machine was calibrated for use with a load of 35 MPa, and a series of tests were conducted to prove that the load on the test sample would be reduced at the specified rate to produce a constant-stress.</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The Angular Displacement Transducer output is a voltage, which is converted to an angular displacement in degrees.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ADT displacement measurements required an adjustment factor to match the actual test specimen elongation </a:t>
            </a: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A test was performed to determine if the connecting components of the system, such as the connecting rods, cable and grips, would creep under an applied load and affect the test results by contributing to the overall creep measured. No creep of the system components was detected for the duration of the 24 h period of the test. </a:t>
            </a: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200" kern="1200" dirty="0" smtClean="0">
              <a:solidFill>
                <a:schemeClr val="tx1"/>
              </a:solidFill>
              <a:effectLst/>
              <a:latin typeface="+mn-lt"/>
              <a:ea typeface="+mn-ea"/>
              <a:cs typeface="+mn-cs"/>
            </a:endParaRP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A temperature</a:t>
            </a:r>
            <a:r>
              <a:rPr lang="en-US" sz="1200" kern="1200" baseline="0" dirty="0" smtClean="0">
                <a:solidFill>
                  <a:schemeClr val="tx1"/>
                </a:solidFill>
                <a:effectLst/>
                <a:latin typeface="+mn-lt"/>
                <a:ea typeface="+mn-ea"/>
                <a:cs typeface="+mn-cs"/>
              </a:rPr>
              <a:t> profile was conducted on the vertically-aligned furnace to identify the location where the set temperature was the temperature being measured and the system adjusted accordingly.  </a:t>
            </a:r>
            <a:endParaRPr lang="en-US" sz="1200" kern="1200" dirty="0" smtClean="0">
              <a:solidFill>
                <a:schemeClr val="tx1"/>
              </a:solidFill>
              <a:effectLst/>
              <a:latin typeface="+mn-lt"/>
              <a:ea typeface="+mn-ea"/>
              <a:cs typeface="+mn-cs"/>
            </a:endParaRP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A load calibration</a:t>
            </a:r>
            <a:r>
              <a:rPr lang="en-US" sz="1200" kern="1200" baseline="0" dirty="0" smtClean="0">
                <a:solidFill>
                  <a:schemeClr val="tx1"/>
                </a:solidFill>
                <a:effectLst/>
                <a:latin typeface="+mn-lt"/>
                <a:ea typeface="+mn-ea"/>
                <a:cs typeface="+mn-cs"/>
              </a:rPr>
              <a:t> test was conducted and t</a:t>
            </a:r>
            <a:r>
              <a:rPr lang="en-US" sz="1200" kern="1200" dirty="0" smtClean="0">
                <a:solidFill>
                  <a:schemeClr val="tx1"/>
                </a:solidFill>
                <a:effectLst/>
                <a:latin typeface="+mn-lt"/>
                <a:ea typeface="+mn-ea"/>
                <a:cs typeface="+mn-cs"/>
              </a:rPr>
              <a:t>he experimental values had an average variation of 0.36 percent compared to the theoretically predicted values. This value was well within the bounds of literature values confirming the rig was calibrated and operational for constant-stress testing. </a:t>
            </a:r>
            <a:endParaRPr lang="en-US"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 </a:t>
            </a: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A split-cast vacuum induction melting heat was used to cast the alloy into 8 kg tapered ingots by Carpenter Technology Corporation.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ingots were then press forged into rectangular bars.</a:t>
            </a: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In preparation for both creep testing tensile tests, the alloy was machine milled and then sectioned with a saw into the T-bone shapes necessary to insert into the specimen grips of the creep testing and tensile testing machines </a:t>
            </a:r>
            <a:endParaRPr lang="en-US"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200" kern="1200" dirty="0" smtClean="0">
              <a:solidFill>
                <a:schemeClr val="tx1"/>
              </a:solidFill>
              <a:effectLst/>
              <a:latin typeface="+mn-lt"/>
              <a:ea typeface="+mn-ea"/>
              <a:cs typeface="+mn-cs"/>
            </a:endParaRP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Solutionizing anneals were necessary to homogenize the material for a uniform microstructure. For all tests in this study, the as-cast model alloy was homogenized for 24 h at 1250oC under vacuum and then water-quenched. This temperature and time was chosen with consideration to prior work, where it was determined that a </a:t>
            </a:r>
            <a:r>
              <a:rPr lang="en-US" sz="1200" kern="1200" dirty="0" err="1" smtClean="0">
                <a:solidFill>
                  <a:schemeClr val="tx1"/>
                </a:solidFill>
                <a:effectLst/>
                <a:latin typeface="+mn-lt"/>
                <a:ea typeface="+mn-ea"/>
                <a:cs typeface="+mn-cs"/>
              </a:rPr>
              <a:t>solutionized</a:t>
            </a:r>
            <a:r>
              <a:rPr lang="en-US" sz="1200" kern="1200" dirty="0" smtClean="0">
                <a:solidFill>
                  <a:schemeClr val="tx1"/>
                </a:solidFill>
                <a:effectLst/>
                <a:latin typeface="+mn-lt"/>
                <a:ea typeface="+mn-ea"/>
                <a:cs typeface="+mn-cs"/>
              </a:rPr>
              <a:t> single phase could be consistently formed. This was confirmed with SEM images of the as-cast raw material and compared with the material after a solutionizing anneal. </a:t>
            </a: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200" kern="1200" dirty="0" smtClean="0">
              <a:solidFill>
                <a:schemeClr val="tx1"/>
              </a:solidFill>
              <a:effectLst/>
              <a:latin typeface="+mn-lt"/>
              <a:ea typeface="+mn-ea"/>
              <a:cs typeface="+mn-cs"/>
            </a:endParaRP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All heat treatments of the samples after they were homogenized were conducted at 800oC for a variety of time intervals ranging from 0</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to 240h </a:t>
            </a: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100" dirty="0" smtClean="0"/>
              <a:t> </a:t>
            </a: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20000"/>
              </a:lnSpc>
              <a:spcBef>
                <a:spcPts val="0"/>
              </a:spcBef>
              <a:buNone/>
            </a:pPr>
            <a:r>
              <a:rPr lang="en-US" sz="1100" dirty="0" smtClean="0">
                <a:solidFill>
                  <a:srgbClr val="212121"/>
                </a:solidFill>
                <a:highlight>
                  <a:srgbClr val="FFFFFF"/>
                </a:highlight>
                <a:latin typeface="Calibri"/>
                <a:ea typeface="Calibri"/>
                <a:cs typeface="Calibri"/>
                <a:sym typeface="Calibri"/>
              </a:rPr>
              <a:t>So</a:t>
            </a:r>
            <a:r>
              <a:rPr lang="en-US" sz="1100" baseline="0" dirty="0" smtClean="0">
                <a:solidFill>
                  <a:srgbClr val="212121"/>
                </a:solidFill>
                <a:highlight>
                  <a:srgbClr val="FFFFFF"/>
                </a:highlight>
                <a:latin typeface="Calibri"/>
                <a:ea typeface="Calibri"/>
                <a:cs typeface="Calibri"/>
                <a:sym typeface="Calibri"/>
              </a:rPr>
              <a:t> I will start out with my personal motivation for studying materials science as well as the professional motivation for this investigation. I’ll move on to some background, then detail the design and validation of the constant-stress creep rig I built, the experimental methods employed, my results, a discussion and a conclusion to summarize it all up. </a:t>
            </a:r>
            <a:endParaRPr lang="en-US" sz="1100" dirty="0">
              <a:solidFill>
                <a:srgbClr val="212121"/>
              </a:solidFill>
              <a:highlight>
                <a:srgbClr val="FFFFFF"/>
              </a:highlight>
              <a:latin typeface="Calibri"/>
              <a:ea typeface="Calibri"/>
              <a:cs typeface="Calibri"/>
              <a:sym typeface="Calibri"/>
            </a:endParaRPr>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In preparation for imaging with the scanning electron microscope (SEM), samples were compression mounted and polished using successively finer silicon carbide abrasive paper </a:t>
            </a: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To distinguish the matrix,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and Laves phase precipitates, Back-scattered</a:t>
            </a:r>
            <a:r>
              <a:rPr lang="en-US" sz="1200" kern="1200" baseline="0" dirty="0" smtClean="0">
                <a:solidFill>
                  <a:schemeClr val="tx1"/>
                </a:solidFill>
                <a:effectLst/>
                <a:latin typeface="+mn-lt"/>
                <a:ea typeface="+mn-ea"/>
                <a:cs typeface="+mn-cs"/>
              </a:rPr>
              <a:t> electron</a:t>
            </a:r>
            <a:r>
              <a:rPr lang="en-US" sz="1200" kern="1200" dirty="0" smtClean="0">
                <a:solidFill>
                  <a:schemeClr val="tx1"/>
                </a:solidFill>
                <a:effectLst/>
                <a:latin typeface="+mn-lt"/>
                <a:ea typeface="+mn-ea"/>
                <a:cs typeface="+mn-cs"/>
              </a:rPr>
              <a:t> images were used for microstructural analysis due to the strong contrast based on atomic number. </a:t>
            </a: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For quantitative analysis, particle density and average particle diameter were analyzed using the image processing software of </a:t>
            </a:r>
            <a:r>
              <a:rPr lang="en-US" sz="1200" kern="1200" dirty="0" err="1" smtClean="0">
                <a:solidFill>
                  <a:schemeClr val="tx1"/>
                </a:solidFill>
                <a:effectLst/>
                <a:latin typeface="+mn-lt"/>
                <a:ea typeface="+mn-ea"/>
                <a:cs typeface="+mn-cs"/>
              </a:rPr>
              <a:t>ImageJ</a:t>
            </a:r>
            <a:r>
              <a:rPr lang="en-US" sz="1200" kern="1200" dirty="0" smtClean="0">
                <a:solidFill>
                  <a:schemeClr val="tx1"/>
                </a:solidFill>
                <a:effectLst/>
                <a:latin typeface="+mn-lt"/>
                <a:ea typeface="+mn-ea"/>
                <a:cs typeface="+mn-cs"/>
              </a:rPr>
              <a:t> </a:t>
            </a: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r>
              <a:rPr lang="en-US" sz="1200" kern="1200" dirty="0" smtClean="0">
                <a:solidFill>
                  <a:schemeClr val="tx1"/>
                </a:solidFill>
                <a:effectLst/>
                <a:latin typeface="+mn-lt"/>
                <a:ea typeface="+mn-ea"/>
                <a:cs typeface="+mn-cs"/>
              </a:rPr>
              <a:t>Bright-field TEM was used to investigate the effect of aging temperature on the presence of precipitates in the alloy’s matrix, specifically on the presence of the L12 phase at 760 degrees </a:t>
            </a:r>
          </a:p>
          <a:p>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The area fraction of grain boundary Laves phase and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precipitates (designated as </a:t>
            </a:r>
            <a:r>
              <a:rPr lang="en-US" sz="1200" kern="1200" dirty="0" err="1" smtClean="0">
                <a:solidFill>
                  <a:schemeClr val="tx1"/>
                </a:solidFill>
                <a:effectLst/>
                <a:latin typeface="+mn-lt"/>
                <a:ea typeface="+mn-ea"/>
                <a:cs typeface="+mn-cs"/>
              </a:rPr>
              <a:t>ρ</a:t>
            </a:r>
            <a:r>
              <a:rPr lang="en-US" sz="1200" kern="1200" dirty="0" smtClean="0">
                <a:solidFill>
                  <a:schemeClr val="tx1"/>
                </a:solidFill>
                <a:effectLst/>
                <a:latin typeface="+mn-lt"/>
                <a:ea typeface="+mn-ea"/>
                <a:cs typeface="+mn-cs"/>
              </a:rPr>
              <a:t> in the pictured equation) was quantitatively analyzed where </a:t>
            </a:r>
            <a:r>
              <a:rPr lang="en-US" sz="1200" i="1" kern="1200" dirty="0" smtClean="0">
                <a:solidFill>
                  <a:schemeClr val="tx1"/>
                </a:solidFill>
                <a:effectLst/>
                <a:latin typeface="+mn-lt"/>
                <a:ea typeface="+mn-ea"/>
                <a:cs typeface="+mn-cs"/>
              </a:rPr>
              <a:t>l </a:t>
            </a:r>
            <a:r>
              <a:rPr lang="en-US" sz="1200" kern="1200" dirty="0" smtClean="0">
                <a:solidFill>
                  <a:schemeClr val="tx1"/>
                </a:solidFill>
                <a:effectLst/>
                <a:latin typeface="+mn-lt"/>
                <a:ea typeface="+mn-ea"/>
                <a:cs typeface="+mn-cs"/>
              </a:rPr>
              <a:t>is the length of the grain boundary covered by Laves phase particles and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precipitates and capital</a:t>
            </a:r>
            <a:r>
              <a:rPr lang="en-US" sz="1200" kern="1200" baseline="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L </a:t>
            </a:r>
            <a:r>
              <a:rPr lang="en-US" sz="1200" kern="1200" dirty="0" smtClean="0">
                <a:solidFill>
                  <a:schemeClr val="tx1"/>
                </a:solidFill>
                <a:effectLst/>
                <a:latin typeface="+mn-lt"/>
                <a:ea typeface="+mn-ea"/>
                <a:cs typeface="+mn-cs"/>
              </a:rPr>
              <a:t>is the total length of the grain boundary.</a:t>
            </a:r>
            <a:r>
              <a:rPr lang="en-US" sz="1200" kern="1200" baseline="0" dirty="0" smtClean="0">
                <a:solidFill>
                  <a:schemeClr val="tx1"/>
                </a:solidFill>
                <a:effectLst/>
                <a:latin typeface="+mn-lt"/>
                <a:ea typeface="+mn-ea"/>
                <a:cs typeface="+mn-cs"/>
              </a:rPr>
              <a:t> </a:t>
            </a: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Flat T-bone test</a:t>
            </a:r>
            <a:r>
              <a:rPr lang="en-US" sz="1200" kern="1200" baseline="0" dirty="0" smtClean="0">
                <a:solidFill>
                  <a:schemeClr val="tx1"/>
                </a:solidFill>
                <a:effectLst/>
                <a:latin typeface="+mn-lt"/>
                <a:ea typeface="+mn-ea"/>
                <a:cs typeface="+mn-cs"/>
              </a:rPr>
              <a:t> specimens</a:t>
            </a:r>
            <a:r>
              <a:rPr lang="en-US" sz="1200" kern="1200" dirty="0" smtClean="0">
                <a:solidFill>
                  <a:schemeClr val="tx1"/>
                </a:solidFill>
                <a:effectLst/>
                <a:latin typeface="+mn-lt"/>
                <a:ea typeface="+mn-ea"/>
                <a:cs typeface="+mn-cs"/>
              </a:rPr>
              <a:t> were milled and polished prior to high-temperature</a:t>
            </a:r>
            <a:r>
              <a:rPr lang="en-US" sz="1200" kern="1200" baseline="0" dirty="0" smtClean="0">
                <a:solidFill>
                  <a:schemeClr val="tx1"/>
                </a:solidFill>
                <a:effectLst/>
                <a:latin typeface="+mn-lt"/>
                <a:ea typeface="+mn-ea"/>
                <a:cs typeface="+mn-cs"/>
              </a:rPr>
              <a:t> tensile testing at </a:t>
            </a:r>
            <a:r>
              <a:rPr lang="en-US" sz="1200" dirty="0" smtClean="0">
                <a:solidFill>
                  <a:srgbClr val="21449B"/>
                </a:solidFill>
                <a:highlight>
                  <a:srgbClr val="FFFFFF"/>
                </a:highlight>
                <a:latin typeface="Helvetica Neue Light"/>
                <a:cs typeface="Helvetica Neue Light"/>
              </a:rPr>
              <a:t>760</a:t>
            </a:r>
            <a:r>
              <a:rPr lang="en-US" sz="1200" kern="1200" dirty="0" smtClean="0">
                <a:solidFill>
                  <a:srgbClr val="21449B"/>
                </a:solidFill>
                <a:latin typeface="Helvetica Neue Light"/>
                <a:cs typeface="Helvetica Neue Light"/>
              </a:rPr>
              <a:t>°C. </a:t>
            </a:r>
            <a:r>
              <a:rPr lang="en-US" sz="1200" kern="1200" dirty="0" smtClean="0">
                <a:solidFill>
                  <a:schemeClr val="tx1"/>
                </a:solidFill>
                <a:effectLst/>
                <a:latin typeface="+mn-lt"/>
                <a:ea typeface="+mn-ea"/>
                <a:cs typeface="+mn-cs"/>
              </a:rPr>
              <a:t>Each specimen was homogenized at 1250oC for 24 h and then aged at 800oC for a range of aging conditions. Elevated temperature tensile tests were conducted with an applied preload force of 50 N. For all tests the initial strain rate was 5 x 10-4 s-1, and up to five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tensile tests were performed for each heat treatment protocol </a:t>
            </a:r>
            <a:endParaRPr lang="en-US"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Percent elongation of the specimen was obtained by comparing the initial specimen gauge length and measuring the specimen gauge length after the tests were completed using an optical microscope </a:t>
            </a:r>
            <a:endParaRPr lang="en-US"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200" kern="1200" dirty="0" smtClean="0">
              <a:solidFill>
                <a:schemeClr val="tx1"/>
              </a:solidFill>
              <a:effectLst/>
              <a:latin typeface="+mn-lt"/>
              <a:ea typeface="+mn-ea"/>
              <a:cs typeface="+mn-cs"/>
            </a:endParaRP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760oC was chosen for all creep tests, because it matches the target application temperature for AFA stainless steels. Under the given test conditions it was established that the model alloy entered the secondary creep regime approximately one hour after the specimen was put into tension by loading. It would remain at a steady state for at least a 1000 h duration (the longest duration tested). To capture a representative sample of the creep curve, the duration of each test was 500 h </a:t>
            </a:r>
            <a:endParaRPr lang="en-US"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200" kern="1200" dirty="0" smtClean="0">
              <a:solidFill>
                <a:schemeClr val="tx1"/>
              </a:solidFill>
              <a:effectLst/>
              <a:latin typeface="+mn-lt"/>
              <a:ea typeface="+mn-ea"/>
              <a:cs typeface="+mn-cs"/>
            </a:endParaRP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In the image shown, you can see the locations of where the head (B), gauge (A) and gauge-lengthwise </a:t>
            </a:r>
            <a:r>
              <a:rPr lang="mr-IN" sz="1200" kern="120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 sections were located along the T-bone specimens. These three locations were chosen to explore any differences in precipitate directionality or observable microstructural differences. </a:t>
            </a:r>
            <a:endParaRPr lang="en-US"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200" kern="1200" dirty="0" smtClean="0">
              <a:solidFill>
                <a:schemeClr val="tx1"/>
              </a:solidFill>
              <a:effectLst/>
              <a:latin typeface="+mn-lt"/>
              <a:ea typeface="+mn-ea"/>
              <a:cs typeface="+mn-cs"/>
            </a:endParaRP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A bright-field TEM image of a precipitate located on the edge of a thin foil in a sample homogenized,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aged for 24 h and crept for ~800 h at 760°C is shown on the left.</a:t>
            </a:r>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selected area diffraction pattern taken from the face centered cubic matrix is shown on the right. The strong diffraction spots are from the L12 phase precipitate </a:t>
            </a:r>
            <a:r>
              <a:rPr lang="en-US" sz="1200" kern="1200" dirty="0" err="1" smtClean="0">
                <a:solidFill>
                  <a:schemeClr val="tx1"/>
                </a:solidFill>
                <a:effectLst/>
                <a:latin typeface="+mn-lt"/>
                <a:ea typeface="+mn-ea"/>
                <a:cs typeface="+mn-cs"/>
              </a:rPr>
              <a:t>superlattice</a:t>
            </a:r>
            <a:r>
              <a:rPr lang="en-US" sz="1200" kern="1200" dirty="0" smtClean="0">
                <a:solidFill>
                  <a:schemeClr val="tx1"/>
                </a:solidFill>
                <a:effectLst/>
                <a:latin typeface="+mn-lt"/>
                <a:ea typeface="+mn-ea"/>
                <a:cs typeface="+mn-cs"/>
              </a:rPr>
              <a:t> reflections, and the orientation relationship between the austenite matrix and the L12 phase is cube-on-cube, mimicking results of alloys that have exhibited L12 precipitates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current result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confirms the presence of the L12 phase precipitate at 760°C, thus extending the upper bound temperature at which it has been found to be stable.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 </a:t>
            </a:r>
          </a:p>
          <a:p>
            <a:endParaRPr lang="en-US" sz="1100" dirty="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These are backscattered electron images of the microstructure evolution of Laves phase precipitates after a homogenizing anneal and subsequent aging at 800°C for 2.4 h, 24 h, and 240 h respectively.</a:t>
            </a:r>
          </a:p>
          <a:p>
            <a:r>
              <a:rPr lang="en-US" sz="1200" kern="1200" dirty="0" smtClean="0">
                <a:solidFill>
                  <a:schemeClr val="tx1"/>
                </a:solidFill>
                <a:effectLst/>
                <a:latin typeface="+mn-lt"/>
                <a:ea typeface="+mn-ea"/>
                <a:cs typeface="+mn-cs"/>
              </a:rPr>
              <a:t>Laves phase precipitates are common in AFAs</a:t>
            </a:r>
            <a:r>
              <a:rPr lang="en-US" sz="1200" kern="1200" baseline="0" dirty="0" smtClean="0">
                <a:solidFill>
                  <a:schemeClr val="tx1"/>
                </a:solidFill>
                <a:effectLst/>
                <a:latin typeface="+mn-lt"/>
                <a:ea typeface="+mn-ea"/>
                <a:cs typeface="+mn-cs"/>
              </a:rPr>
              <a:t> and it can be seen </a:t>
            </a:r>
            <a:r>
              <a:rPr lang="en-US" sz="1200" kern="1200" dirty="0" smtClean="0">
                <a:solidFill>
                  <a:schemeClr val="tx1"/>
                </a:solidFill>
                <a:effectLst/>
                <a:latin typeface="+mn-lt"/>
                <a:ea typeface="+mn-ea"/>
                <a:cs typeface="+mn-cs"/>
              </a:rPr>
              <a:t>that after annealing at 1250°C, the alloy shows no precipitation in the single-phase </a:t>
            </a:r>
            <a:r>
              <a:rPr lang="en-US" sz="1200" kern="1200" dirty="0" err="1" smtClean="0">
                <a:solidFill>
                  <a:schemeClr val="tx1"/>
                </a:solidFill>
                <a:effectLst/>
                <a:latin typeface="+mn-lt"/>
                <a:ea typeface="+mn-ea"/>
                <a:cs typeface="+mn-cs"/>
              </a:rPr>
              <a:t>f.c.c</a:t>
            </a:r>
            <a:r>
              <a:rPr lang="en-US" sz="1200" kern="1200" dirty="0" smtClean="0">
                <a:solidFill>
                  <a:schemeClr val="tx1"/>
                </a:solidFill>
                <a:effectLst/>
                <a:latin typeface="+mn-lt"/>
                <a:ea typeface="+mn-ea"/>
                <a:cs typeface="+mn-cs"/>
              </a:rPr>
              <a:t>. matrix prior to aging in the top left corner. This confirmed findings by Dr. Trotter, who found no evidence of precipitation in the model alloy after a solutionizing anneal at the same temperature.</a:t>
            </a:r>
            <a:r>
              <a:rPr lang="en-US" sz="1200" kern="1200" baseline="0" dirty="0" smtClean="0">
                <a:solidFill>
                  <a:schemeClr val="tx1"/>
                </a:solidFill>
                <a:effectLst/>
                <a:latin typeface="+mn-lt"/>
                <a:ea typeface="+mn-ea"/>
                <a:cs typeface="+mn-cs"/>
              </a:rPr>
              <a:t> </a:t>
            </a:r>
          </a:p>
          <a:p>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After aging the alloy exhibits increasing quantities of fine dispersions of lightly contrasted Laves phase precipitates in the SEM images. After aging for just 2.4 h, the Laves phase is present only on the grain boundaries, however after aging for 24 h and 240 h, in addition to appearing on the grain boundaries, the particles are also observed in the alloy’s austenite matrix. The Laves phase precipitates along the grain boundaries are clearly coarser than those in the interior of the grains.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contrast to previous studies’ findings where a few darkly contrasted B2-NiAl particles were found to accompany the Laves phase precipitation on the grain boundaries after a 2.4 h heat treatment and after a 240 h anneal, the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particles were larger than the Laves phase, growing at a faster rate and widespread throughout the matrix and on the grain boundaries.</a:t>
            </a:r>
            <a:r>
              <a:rPr lang="en-US" sz="1200" kern="1200" baseline="0" dirty="0" smtClean="0">
                <a:solidFill>
                  <a:schemeClr val="tx1"/>
                </a:solidFill>
                <a:effectLst/>
                <a:latin typeface="+mn-lt"/>
                <a:ea typeface="+mn-ea"/>
                <a:cs typeface="+mn-cs"/>
              </a:rPr>
              <a:t> However in this study, </a:t>
            </a:r>
            <a:r>
              <a:rPr lang="en-US" sz="1200" kern="1200" dirty="0" smtClean="0">
                <a:solidFill>
                  <a:schemeClr val="tx1"/>
                </a:solidFill>
                <a:effectLst/>
                <a:latin typeface="+mn-lt"/>
                <a:ea typeface="+mn-ea"/>
                <a:cs typeface="+mn-cs"/>
              </a:rPr>
              <a:t>no such </a:t>
            </a:r>
            <a:r>
              <a:rPr lang="en-US" sz="1200" kern="1200" dirty="0" err="1" smtClean="0">
                <a:solidFill>
                  <a:schemeClr val="tx1"/>
                </a:solidFill>
                <a:effectLst/>
                <a:latin typeface="+mn-lt"/>
                <a:ea typeface="+mn-ea"/>
                <a:cs typeface="+mn-cs"/>
              </a:rPr>
              <a:t>NiAl</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precipitates appeared on the grain boundaries or in the matrix of the model alloy even after the 240 h heat treatment.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One possible explanation for this difference may be the different stock alloys and the manufacturing methods used to fabricate each respective alloy.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precipitate-free zone is visible adjacent to the grain boundary in the bottom right sample. </a:t>
            </a:r>
            <a:r>
              <a:rPr lang="ru-RU" sz="1200" kern="1200" dirty="0" smtClean="0">
                <a:solidFill>
                  <a:schemeClr val="tx1"/>
                </a:solidFill>
                <a:effectLst/>
                <a:latin typeface="+mn-lt"/>
                <a:ea typeface="+mn-ea"/>
                <a:cs typeface="+mn-cs"/>
              </a:rPr>
              <a:t>Т</a:t>
            </a:r>
            <a:r>
              <a:rPr lang="en-US" sz="1200" kern="1200" dirty="0" smtClean="0">
                <a:solidFill>
                  <a:schemeClr val="tx1"/>
                </a:solidFill>
                <a:effectLst/>
                <a:latin typeface="+mn-lt"/>
                <a:ea typeface="+mn-ea"/>
                <a:cs typeface="+mn-cs"/>
              </a:rPr>
              <a:t>he presence of a PFZ in the aged samples is not surprising since the grain boundaries and matrix precipitates are made up of the same solute atoms, and a PFZ can arise either from a depletion of solute atoms proximal to the grain boundary, or from a depletion of lattice vacancies.</a:t>
            </a:r>
            <a:r>
              <a:rPr lang="en-US" sz="1200" kern="1200" baseline="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was hypothesized that elimination of the PFZ may further improve the alloy’s creep properties.  </a:t>
            </a:r>
            <a:endParaRPr lang="en-US" sz="11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smtClean="0"/>
          </a:p>
          <a:p>
            <a:endParaRPr lang="en-US" sz="1100" dirty="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table shows how the area fraction of grain boundary Laves phase and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precipitates changes with aging time. When the sample was fully </a:t>
            </a:r>
            <a:r>
              <a:rPr lang="en-US" sz="1200" kern="1200" dirty="0" err="1" smtClean="0">
                <a:solidFill>
                  <a:schemeClr val="tx1"/>
                </a:solidFill>
                <a:effectLst/>
                <a:latin typeface="+mn-lt"/>
                <a:ea typeface="+mn-ea"/>
                <a:cs typeface="+mn-cs"/>
              </a:rPr>
              <a:t>solutionized</a:t>
            </a:r>
            <a:r>
              <a:rPr lang="en-US" sz="1200" kern="1200" dirty="0" smtClean="0">
                <a:solidFill>
                  <a:schemeClr val="tx1"/>
                </a:solidFill>
                <a:effectLst/>
                <a:latin typeface="+mn-lt"/>
                <a:ea typeface="+mn-ea"/>
                <a:cs typeface="+mn-cs"/>
              </a:rPr>
              <a:t> at 1250°C but not aged, there is no grain boundary coverage and the alloy is single phase austenite.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After a 2.4 h heat treatment, the grain boundary area fraction is 42%. Increasing</a:t>
            </a:r>
            <a:r>
              <a:rPr lang="en-US" sz="1200" kern="1200" baseline="0" dirty="0" smtClean="0">
                <a:solidFill>
                  <a:schemeClr val="tx1"/>
                </a:solidFill>
                <a:effectLst/>
                <a:latin typeface="+mn-lt"/>
                <a:ea typeface="+mn-ea"/>
                <a:cs typeface="+mn-cs"/>
              </a:rPr>
              <a:t> to </a:t>
            </a:r>
            <a:r>
              <a:rPr lang="en-US" sz="1200" kern="1200" dirty="0" smtClean="0">
                <a:solidFill>
                  <a:schemeClr val="tx1"/>
                </a:solidFill>
                <a:effectLst/>
                <a:latin typeface="+mn-lt"/>
                <a:ea typeface="+mn-ea"/>
                <a:cs typeface="+mn-cs"/>
              </a:rPr>
              <a:t>69% for samples aged 24 h and increases to 77% for samples aged 240 h. These values are consistent with the upward trend in increasing grain boundary coverage found in prior work on this model alloy by Dr. Trotter shown in the right column,</a:t>
            </a:r>
            <a:r>
              <a:rPr lang="en-US" sz="1200" kern="1200" baseline="0" dirty="0" smtClean="0">
                <a:solidFill>
                  <a:schemeClr val="tx1"/>
                </a:solidFill>
                <a:effectLst/>
                <a:latin typeface="+mn-lt"/>
                <a:ea typeface="+mn-ea"/>
                <a:cs typeface="+mn-cs"/>
              </a:rPr>
              <a:t> although she did find slightly higher percentages for all samples within ~10% of this study’s values. </a:t>
            </a:r>
            <a:endParaRPr lang="en-US" sz="1100" dirty="0" smtClean="0"/>
          </a:p>
          <a:p>
            <a:endParaRPr lang="en-US" sz="1100" dirty="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This figure shows high temperature tensile curves conducted at 760oC with the</a:t>
            </a:r>
            <a:r>
              <a:rPr lang="en-US" sz="1200" kern="1200" baseline="0" dirty="0" smtClean="0">
                <a:solidFill>
                  <a:schemeClr val="tx1"/>
                </a:solidFill>
                <a:effectLst/>
                <a:latin typeface="+mn-lt"/>
                <a:ea typeface="+mn-ea"/>
                <a:cs typeface="+mn-cs"/>
              </a:rPr>
              <a:t> same</a:t>
            </a:r>
            <a:r>
              <a:rPr lang="en-US" sz="1200" kern="1200" dirty="0" smtClean="0">
                <a:solidFill>
                  <a:schemeClr val="tx1"/>
                </a:solidFill>
                <a:effectLst/>
                <a:latin typeface="+mn-lt"/>
                <a:ea typeface="+mn-ea"/>
                <a:cs typeface="+mn-cs"/>
              </a:rPr>
              <a:t> initial strain rate. Prior to tensile testing samples were homogenized and subsequently aged at 800°C for the time intervals indicated. </a:t>
            </a:r>
            <a:endParaRPr lang="en-US" sz="1100" dirty="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This table provides</a:t>
            </a:r>
            <a:r>
              <a:rPr lang="en-US" sz="1200" kern="1200" baseline="0" dirty="0" smtClean="0">
                <a:solidFill>
                  <a:schemeClr val="tx1"/>
                </a:solidFill>
                <a:effectLst/>
                <a:latin typeface="+mn-lt"/>
                <a:ea typeface="+mn-ea"/>
                <a:cs typeface="+mn-cs"/>
              </a:rPr>
              <a:t> a </a:t>
            </a:r>
            <a:r>
              <a:rPr lang="en-US" sz="1200" kern="1200" dirty="0" smtClean="0">
                <a:solidFill>
                  <a:schemeClr val="tx1"/>
                </a:solidFill>
                <a:effectLst/>
                <a:latin typeface="+mn-lt"/>
                <a:ea typeface="+mn-ea"/>
                <a:cs typeface="+mn-cs"/>
              </a:rPr>
              <a:t>comparison of values from tensile</a:t>
            </a:r>
            <a:r>
              <a:rPr lang="en-US" sz="1200" kern="1200" baseline="0" dirty="0" smtClean="0">
                <a:solidFill>
                  <a:schemeClr val="tx1"/>
                </a:solidFill>
                <a:effectLst/>
                <a:latin typeface="+mn-lt"/>
                <a:ea typeface="+mn-ea"/>
                <a:cs typeface="+mn-cs"/>
              </a:rPr>
              <a:t> tests conducted at both </a:t>
            </a:r>
            <a:r>
              <a:rPr lang="en-US" sz="1200" kern="1200" dirty="0" smtClean="0">
                <a:solidFill>
                  <a:schemeClr val="tx1"/>
                </a:solidFill>
                <a:effectLst/>
                <a:latin typeface="+mn-lt"/>
                <a:ea typeface="+mn-ea"/>
                <a:cs typeface="+mn-cs"/>
              </a:rPr>
              <a:t>high temperature (on the left) and room temperature (on the right) for the average yield strength, ultimate tensile strength, and elongation to failure (</a:t>
            </a:r>
            <a:r>
              <a:rPr lang="en-US" sz="1200" kern="1200" dirty="0" err="1" smtClean="0">
                <a:solidFill>
                  <a:schemeClr val="tx1"/>
                </a:solidFill>
                <a:effectLst/>
                <a:latin typeface="+mn-lt"/>
                <a:ea typeface="+mn-ea"/>
                <a:cs typeface="+mn-cs"/>
              </a:rPr>
              <a:t>εf</a:t>
            </a:r>
            <a:r>
              <a:rPr lang="en-US" sz="1200" kern="1200" dirty="0" smtClean="0">
                <a:solidFill>
                  <a:schemeClr val="tx1"/>
                </a:solidFill>
                <a:effectLst/>
                <a:latin typeface="+mn-lt"/>
                <a:ea typeface="+mn-ea"/>
                <a:cs typeface="+mn-cs"/>
              </a:rPr>
              <a:t>) for the model alloy.</a:t>
            </a:r>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demonstrated, the high temperature values were all significantly lower compared to results of tensile tests conducted at room temperature in prior studies. For the 2.4 h aged sample no discontinuities were observed in the stress-strain curves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this</a:t>
            </a:r>
            <a:r>
              <a:rPr lang="en-US" sz="1200" kern="1200" baseline="0" dirty="0" smtClean="0">
                <a:solidFill>
                  <a:schemeClr val="tx1"/>
                </a:solidFill>
                <a:effectLst/>
                <a:latin typeface="+mn-lt"/>
                <a:ea typeface="+mn-ea"/>
                <a:cs typeface="+mn-cs"/>
              </a:rPr>
              <a:t> is in contrast to the room temperature </a:t>
            </a:r>
            <a:r>
              <a:rPr lang="en-US" sz="1200" kern="1200" dirty="0" smtClean="0">
                <a:solidFill>
                  <a:schemeClr val="tx1"/>
                </a:solidFill>
                <a:effectLst/>
                <a:latin typeface="+mn-lt"/>
                <a:ea typeface="+mn-ea"/>
                <a:cs typeface="+mn-cs"/>
              </a:rPr>
              <a:t>tensile sample which exhibited an upper and lower yield point and 5% </a:t>
            </a:r>
            <a:r>
              <a:rPr lang="en-US" sz="1200" kern="1200" dirty="0" err="1" smtClean="0">
                <a:solidFill>
                  <a:schemeClr val="tx1"/>
                </a:solidFill>
                <a:effectLst/>
                <a:latin typeface="+mn-lt"/>
                <a:ea typeface="+mn-ea"/>
                <a:cs typeface="+mn-cs"/>
              </a:rPr>
              <a:t>Lüder׳s</a:t>
            </a:r>
            <a:r>
              <a:rPr lang="en-US" sz="1200" kern="1200" dirty="0" smtClean="0">
                <a:solidFill>
                  <a:schemeClr val="tx1"/>
                </a:solidFill>
                <a:effectLst/>
                <a:latin typeface="+mn-lt"/>
                <a:ea typeface="+mn-ea"/>
                <a:cs typeface="+mn-cs"/>
              </a:rPr>
              <a:t> strain. </a:t>
            </a:r>
          </a:p>
          <a:p>
            <a:r>
              <a:rPr lang="en-US" sz="1200" kern="1200" dirty="0" smtClean="0">
                <a:solidFill>
                  <a:schemeClr val="tx1"/>
                </a:solidFill>
                <a:effectLst/>
                <a:latin typeface="+mn-lt"/>
                <a:ea typeface="+mn-ea"/>
                <a:cs typeface="+mn-cs"/>
              </a:rPr>
              <a:t>Interestingly, the room temperature YS for the 2.4 h sample has the lowest value of all the heat treated samples, but has the highest value of all samples tested, including the homogenized sample, for the high temperature tests. This may be attributed to the presence of fine L12 precipitates pinning dislocations and strengthening the alloy. As the precipitates increase in size and coarsen, the strengthening decreases.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Elongations to failure were several times greater for tensile tests conducted at room temperature compared to those performed at 760oC. Whereas elongations continuously decreased with aging for room temperature tests as can be seen in the far right column, for high temperature tests, the elongation dipped two percentage points between the as-homogenized and 2.4 h aged sample and then steadily increased with aging time. </a:t>
            </a:r>
            <a:endParaRPr lang="en-US" dirty="0" smtClean="0"/>
          </a:p>
          <a:p>
            <a:endParaRPr lang="en-US" dirty="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Two creep tests were performed for each aging protocol. As I mentioned previously,</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hese creep test conditions were chosen for this investigation to fall within the U.S. Department of Energy’s goal of developing materials technology needed for the construction of the critical components of coal-fired boilers and turbines that are capable of operating with steam at temperatures of 760°C and pressures of</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35 MPa.</a:t>
            </a:r>
            <a:r>
              <a:rPr lang="en-US" sz="1200" kern="1200" baseline="0" dirty="0" smtClean="0">
                <a:solidFill>
                  <a:schemeClr val="tx1"/>
                </a:solidFill>
                <a:effectLst/>
                <a:latin typeface="+mn-lt"/>
                <a:ea typeface="+mn-ea"/>
                <a:cs typeface="+mn-cs"/>
              </a:rPr>
              <a:t> </a:t>
            </a:r>
            <a:endParaRPr lang="en-US" dirty="0" smtClean="0"/>
          </a:p>
          <a:p>
            <a:endParaRPr lang="en-US" dirty="0" smtClean="0"/>
          </a:p>
          <a:p>
            <a:r>
              <a:rPr lang="en-US" sz="1200" kern="1200" dirty="0" smtClean="0">
                <a:solidFill>
                  <a:schemeClr val="tx1"/>
                </a:solidFill>
                <a:effectLst/>
                <a:latin typeface="+mn-lt"/>
                <a:ea typeface="+mn-ea"/>
                <a:cs typeface="+mn-cs"/>
              </a:rPr>
              <a:t>During the initial creep phase, the samples heat treated for 0 h and 24 h had similar primary creep rates (the blue and red lines), which were higher than the primary creep rate of the 2.4 h aged samples. However, they diverged in their secondary creep rate</a:t>
            </a:r>
            <a:endParaRPr lang="en-US" dirty="0" smtClean="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With the homogenized samples exhibiting a significantly higher secondary creep rate and reaching around 1% strain at the completion of the test, while the samples aged for 24 h only reached 0.6% strain. This result is contrary to that found in prior creep studies on this alloy, which found lower creep rates for the homogenized material when compared to aged specimens as well as contrary to the suggestion that the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and Laves phase don't show strong precipitation hardening at high temperatures and therefore don't contribute to creep strength.</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samples aged for 2.4 h exhibited a similar secondary creep rate to the 24 h aged samples, and the lower overall strain of 0.4% compared to the 24 h samples’ can be attributed to the lower primary creep rate. This was an unusual finding because the area fraction of grain boundary Laves phase and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precipitates for the 24 h sample was significantly higher.</a:t>
            </a:r>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samples aged for 240 h exhibited the highest primary and secondary creep rates with an overall strain reaching around 6% after 500 h. This result was unsurprising given the 77% grain boundary coverage and large size of coarsened Laves phase and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precipitates evident in both the matrix and along the specimen’s grain boundaries.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Overall, the creep rates correlate well with the measured high temperature yield strengths of the alloy, with faster creep rates correlating with lower yield strengths. This result is again in contrast to prior work that found that the creep rate did not correlate well with the yield strength.</a:t>
            </a:r>
            <a:r>
              <a:rPr lang="en-US" sz="1200" kern="1200" baseline="0" dirty="0" smtClean="0">
                <a:solidFill>
                  <a:schemeClr val="tx1"/>
                </a:solidFill>
                <a:effectLst/>
                <a:latin typeface="+mn-lt"/>
                <a:ea typeface="+mn-ea"/>
                <a:cs typeface="+mn-cs"/>
              </a:rPr>
              <a:t> </a:t>
            </a:r>
            <a:endParaRPr lang="en-US" dirty="0" smtClean="0"/>
          </a:p>
          <a:p>
            <a:endParaRPr lang="en-US" dirty="0" smtClean="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begin investigating the alloy’s long-term creep properties, three constant-stress creep tests were conducted for durations lasting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more than 500 h, and the resulting creep curves are shown here.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highest strain was reached by the sample aged for 240 h, with an overall strain of around 9%. The trend of the 2.4 h and 24 h samples exhibiting a similar secondary creep rate, as seen for the first 500 h of the creep test, continued at longer time intervals of 720 h and 1000 h with the 24 h sample reaching 0.6% strain and the 2.4 h aged sample reaching 0.5% strain, respectively. </a:t>
            </a:r>
            <a:endParaRPr lang="en-US" dirty="0" smtClean="0"/>
          </a:p>
          <a:p>
            <a:endParaRPr lang="en-US" dirty="0" smtClean="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lvl="0" indent="0" rtl="0">
              <a:lnSpc>
                <a:spcPct val="120000"/>
              </a:lnSpc>
              <a:spcBef>
                <a:spcPts val="0"/>
              </a:spcBef>
              <a:buClr>
                <a:schemeClr val="dk1"/>
              </a:buClr>
              <a:buSzPct val="100000"/>
              <a:buFont typeface="Calibri"/>
              <a:buNone/>
            </a:pPr>
            <a:r>
              <a:rPr lang="en-US" sz="1100" dirty="0" smtClean="0">
                <a:solidFill>
                  <a:srgbClr val="212121"/>
                </a:solidFill>
                <a:highlight>
                  <a:srgbClr val="FFFFFF"/>
                </a:highlight>
                <a:latin typeface="Calibri"/>
                <a:ea typeface="Calibri"/>
                <a:cs typeface="Calibri"/>
                <a:sym typeface="Calibri"/>
              </a:rPr>
              <a:t>My</a:t>
            </a:r>
            <a:r>
              <a:rPr lang="en-US" sz="1100" baseline="0" dirty="0" smtClean="0">
                <a:solidFill>
                  <a:srgbClr val="212121"/>
                </a:solidFill>
                <a:highlight>
                  <a:srgbClr val="FFFFFF"/>
                </a:highlight>
                <a:latin typeface="Calibri"/>
                <a:ea typeface="Calibri"/>
                <a:cs typeface="Calibri"/>
                <a:sym typeface="Calibri"/>
              </a:rPr>
              <a:t> personal interest in researching metal alloys can be traced back through my educational and work history. </a:t>
            </a:r>
          </a:p>
          <a:p>
            <a:pPr marL="615950" lvl="0" indent="0" rtl="0">
              <a:lnSpc>
                <a:spcPct val="120000"/>
              </a:lnSpc>
              <a:spcBef>
                <a:spcPts val="0"/>
              </a:spcBef>
              <a:buClr>
                <a:schemeClr val="dk1"/>
              </a:buClr>
              <a:buSzPct val="100000"/>
              <a:buFont typeface="Calibri"/>
              <a:buNone/>
            </a:pPr>
            <a:r>
              <a:rPr lang="en-US" sz="1100" baseline="0" dirty="0" smtClean="0">
                <a:solidFill>
                  <a:srgbClr val="212121"/>
                </a:solidFill>
                <a:highlight>
                  <a:srgbClr val="FFFFFF"/>
                </a:highlight>
                <a:latin typeface="Calibri"/>
                <a:ea typeface="Calibri"/>
                <a:cs typeface="Calibri"/>
                <a:sym typeface="Calibri"/>
              </a:rPr>
              <a:t>I started off at Middlebury College as a political science major, took a year off because I wasn’t thrilled with the qualitative nature of my coursework, during which I worked on the north slope in Alaska and met structural and materials engineers working on the Trans-Alaskan Pipeline.</a:t>
            </a:r>
          </a:p>
          <a:p>
            <a:pPr marL="615950" lvl="0" indent="0" rtl="0">
              <a:lnSpc>
                <a:spcPct val="120000"/>
              </a:lnSpc>
              <a:spcBef>
                <a:spcPts val="0"/>
              </a:spcBef>
              <a:buClr>
                <a:schemeClr val="dk1"/>
              </a:buClr>
              <a:buSzPct val="100000"/>
              <a:buFont typeface="Calibri"/>
              <a:buNone/>
            </a:pPr>
            <a:r>
              <a:rPr lang="en-US" sz="1100" baseline="0" dirty="0" smtClean="0">
                <a:solidFill>
                  <a:srgbClr val="212121"/>
                </a:solidFill>
                <a:highlight>
                  <a:srgbClr val="FFFFFF"/>
                </a:highlight>
                <a:latin typeface="Calibri"/>
                <a:ea typeface="Calibri"/>
                <a:cs typeface="Calibri"/>
                <a:sym typeface="Calibri"/>
              </a:rPr>
              <a:t>These interactions with professional engineers led me to transition in a 180 towards quantitative studies and applying to the Dartmouth dual-degree engineering program. </a:t>
            </a:r>
          </a:p>
          <a:p>
            <a:pPr marL="615950" lvl="0" indent="0" rtl="0">
              <a:lnSpc>
                <a:spcPct val="120000"/>
              </a:lnSpc>
              <a:spcBef>
                <a:spcPts val="0"/>
              </a:spcBef>
              <a:buClr>
                <a:schemeClr val="dk1"/>
              </a:buClr>
              <a:buSzPct val="100000"/>
              <a:buFont typeface="Calibri"/>
              <a:buNone/>
            </a:pPr>
            <a:r>
              <a:rPr lang="en-US" sz="1100" baseline="0" dirty="0" smtClean="0">
                <a:solidFill>
                  <a:srgbClr val="212121"/>
                </a:solidFill>
                <a:highlight>
                  <a:srgbClr val="FFFFFF"/>
                </a:highlight>
                <a:latin typeface="Calibri"/>
                <a:ea typeface="Calibri"/>
                <a:cs typeface="Calibri"/>
                <a:sym typeface="Calibri"/>
              </a:rPr>
              <a:t>I spent my junior year at Dartmouth making use of the resources available to me and trying to figure out what kind of engineer I wanted to be by taking ENGS 24 and pursuing my ENGS21 work as an independent project. </a:t>
            </a:r>
          </a:p>
          <a:p>
            <a:pPr marL="615950" lvl="0" indent="0" rtl="0">
              <a:lnSpc>
                <a:spcPct val="120000"/>
              </a:lnSpc>
              <a:spcBef>
                <a:spcPts val="0"/>
              </a:spcBef>
              <a:buClr>
                <a:schemeClr val="dk1"/>
              </a:buClr>
              <a:buSzPct val="100000"/>
              <a:buFont typeface="Calibri"/>
              <a:buNone/>
            </a:pPr>
            <a:r>
              <a:rPr lang="en-US" sz="1100" baseline="0" dirty="0" smtClean="0">
                <a:solidFill>
                  <a:srgbClr val="212121"/>
                </a:solidFill>
                <a:highlight>
                  <a:srgbClr val="FFFFFF"/>
                </a:highlight>
                <a:latin typeface="Calibri"/>
                <a:ea typeface="Calibri"/>
                <a:cs typeface="Calibri"/>
                <a:sym typeface="Calibri"/>
              </a:rPr>
              <a:t>That following year I was asked to work as an electrochemist for a fuel cell and battery development startup based in Cambridge Massachusetts. My coworkers were 4 MIT </a:t>
            </a:r>
            <a:r>
              <a:rPr lang="en-US" sz="1100" baseline="0" dirty="0" err="1" smtClean="0">
                <a:solidFill>
                  <a:srgbClr val="212121"/>
                </a:solidFill>
                <a:highlight>
                  <a:srgbClr val="FFFFFF"/>
                </a:highlight>
                <a:latin typeface="Calibri"/>
                <a:ea typeface="Calibri"/>
                <a:cs typeface="Calibri"/>
                <a:sym typeface="Calibri"/>
              </a:rPr>
              <a:t>phd</a:t>
            </a:r>
            <a:r>
              <a:rPr lang="en-US" sz="1100" baseline="0" dirty="0" smtClean="0">
                <a:solidFill>
                  <a:srgbClr val="212121"/>
                </a:solidFill>
                <a:highlight>
                  <a:srgbClr val="FFFFFF"/>
                </a:highlight>
                <a:latin typeface="Calibri"/>
                <a:ea typeface="Calibri"/>
                <a:cs typeface="Calibri"/>
                <a:sym typeface="Calibri"/>
              </a:rPr>
              <a:t> graduates and we worked on an aluminum-sea water reactor for underwater vehicles. After a few months I realized that my knowledgebase in both materials science and electrical engineering was lacking compared to my more educated friends and therefore decided to accept this Masters opportunity with Professor Baker working on Alumina-forming austenitic steels to deepen my knowledge in metal alloys. </a:t>
            </a:r>
          </a:p>
          <a:p>
            <a:pPr marL="615950" lvl="0" indent="0" rtl="0">
              <a:lnSpc>
                <a:spcPct val="120000"/>
              </a:lnSpc>
              <a:spcBef>
                <a:spcPts val="0"/>
              </a:spcBef>
              <a:buClr>
                <a:schemeClr val="dk1"/>
              </a:buClr>
              <a:buSzPct val="100000"/>
              <a:buFont typeface="Calibri"/>
              <a:buNone/>
            </a:pPr>
            <a:endParaRPr lang="en-US" sz="1100" baseline="0" dirty="0" smtClean="0">
              <a:solidFill>
                <a:srgbClr val="212121"/>
              </a:solidFill>
              <a:highlight>
                <a:srgbClr val="FFFFFF"/>
              </a:highlight>
              <a:latin typeface="Calibri"/>
              <a:ea typeface="Calibri"/>
              <a:cs typeface="Calibri"/>
              <a:sym typeface="Calibri"/>
            </a:endParaRPr>
          </a:p>
          <a:p>
            <a:pPr marL="615950" lvl="0" indent="0" rtl="0">
              <a:lnSpc>
                <a:spcPct val="120000"/>
              </a:lnSpc>
              <a:spcBef>
                <a:spcPts val="0"/>
              </a:spcBef>
              <a:buClr>
                <a:schemeClr val="dk1"/>
              </a:buClr>
              <a:buSzPct val="100000"/>
              <a:buFont typeface="Calibri"/>
              <a:buNone/>
            </a:pPr>
            <a:r>
              <a:rPr lang="en-US" sz="1100" baseline="0" dirty="0" smtClean="0">
                <a:solidFill>
                  <a:srgbClr val="212121"/>
                </a:solidFill>
                <a:highlight>
                  <a:srgbClr val="FFFFFF"/>
                </a:highlight>
                <a:latin typeface="Calibri"/>
                <a:ea typeface="Calibri"/>
                <a:cs typeface="Calibri"/>
                <a:sym typeface="Calibri"/>
              </a:rPr>
              <a:t>At Thayer as a materials science masters student I happened to discover computer science and pursued coursework in both disciplines, eventually earning my B.E. in computer engineering last year and doing an internship at NASA programming autonomous drones. Although my path starting in political science and ending up here has been winding, I wouldn’t change anything about it. </a:t>
            </a:r>
            <a:endParaRPr lang="en-US" sz="1100" dirty="0">
              <a:solidFill>
                <a:srgbClr val="212121"/>
              </a:solidFill>
              <a:highlight>
                <a:srgbClr val="FFFFFF"/>
              </a:highlight>
              <a:latin typeface="Calibri"/>
              <a:ea typeface="Calibri"/>
              <a:cs typeface="Calibri"/>
              <a:sym typeface="Calibri"/>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To investigate how the alloy’s creep rates changed with temperature, two tests were conducted at 760°C and 700°C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specimen creep tested at the lower temperature exhibited a significantly lower strain compared to the specimen tested at 760°C, with strains of 0.2% and 1%, respectively. This is an expected result as creep rates are temperature dependent, with high creep rates correlating with higher test temperatures.</a:t>
            </a:r>
            <a:r>
              <a:rPr lang="en-US" sz="1200" kern="1200" baseline="0" dirty="0" smtClean="0">
                <a:solidFill>
                  <a:schemeClr val="tx1"/>
                </a:solidFill>
                <a:effectLst/>
                <a:latin typeface="+mn-lt"/>
                <a:ea typeface="+mn-ea"/>
                <a:cs typeface="+mn-cs"/>
              </a:rPr>
              <a:t> </a:t>
            </a:r>
            <a:endParaRPr lang="en-US" dirty="0" smtClean="0"/>
          </a:p>
          <a:p>
            <a:endParaRPr lang="en-US" dirty="0" smtClean="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are backscattered electron images</a:t>
            </a:r>
            <a:r>
              <a:rPr lang="en-US" sz="1200" kern="1200" baseline="0" dirty="0" smtClean="0">
                <a:solidFill>
                  <a:schemeClr val="tx1"/>
                </a:solidFill>
                <a:effectLst/>
                <a:latin typeface="+mn-lt"/>
                <a:ea typeface="+mn-ea"/>
                <a:cs typeface="+mn-cs"/>
              </a:rPr>
              <a:t> of the samples after 500 h of creep testing. </a:t>
            </a:r>
            <a:r>
              <a:rPr lang="en-US" sz="1200" kern="1200" dirty="0" smtClean="0">
                <a:solidFill>
                  <a:schemeClr val="tx1"/>
                </a:solidFill>
                <a:effectLst/>
                <a:latin typeface="+mn-lt"/>
                <a:ea typeface="+mn-ea"/>
                <a:cs typeface="+mn-cs"/>
              </a:rPr>
              <a:t>The light contrast particles are the Laves phase which we have seen in</a:t>
            </a:r>
            <a:r>
              <a:rPr lang="en-US" sz="1200" kern="1200" baseline="0" dirty="0" smtClean="0">
                <a:solidFill>
                  <a:schemeClr val="tx1"/>
                </a:solidFill>
                <a:effectLst/>
                <a:latin typeface="+mn-lt"/>
                <a:ea typeface="+mn-ea"/>
                <a:cs typeface="+mn-cs"/>
              </a:rPr>
              <a:t> the images prior to creep </a:t>
            </a:r>
            <a:r>
              <a:rPr lang="en-US" sz="1200" kern="1200" dirty="0" smtClean="0">
                <a:solidFill>
                  <a:schemeClr val="tx1"/>
                </a:solidFill>
                <a:effectLst/>
                <a:latin typeface="+mn-lt"/>
                <a:ea typeface="+mn-ea"/>
                <a:cs typeface="+mn-cs"/>
              </a:rPr>
              <a:t>and the dark contrast particles are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precipitates.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After the homogenization anneal there was no evident precipitation, but after the sample</a:t>
            </a:r>
            <a:r>
              <a:rPr lang="en-US" sz="1200" kern="1200" baseline="0" dirty="0" smtClean="0">
                <a:solidFill>
                  <a:schemeClr val="tx1"/>
                </a:solidFill>
                <a:effectLst/>
                <a:latin typeface="+mn-lt"/>
                <a:ea typeface="+mn-ea"/>
                <a:cs typeface="+mn-cs"/>
              </a:rPr>
              <a:t> was crept</a:t>
            </a:r>
            <a:r>
              <a:rPr lang="en-US" sz="1200" kern="1200" dirty="0" smtClean="0">
                <a:solidFill>
                  <a:schemeClr val="tx1"/>
                </a:solidFill>
                <a:effectLst/>
                <a:latin typeface="+mn-lt"/>
                <a:ea typeface="+mn-ea"/>
                <a:cs typeface="+mn-cs"/>
              </a:rPr>
              <a:t>, the alloy exhibits fine dispersions of Laves phase and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particles in the austenite matrix and on the grain boundaries of the alloy.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the aging time of the samples increases from 0 to 2.4, 24, and 240 h,</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alloy exhibits increasing size and quantities of both the Laves phase and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precipitates on the grain boundaries and in the matrix. The precipitates along the grain boundaries appear coarser than those in the interior of the grains in the matrix.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the samples imaged prior to creep testing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precipitates were either completely absent or few in number compared to the Laves phase. This is in contrast to these images of crept samples, where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precipitates are present in every specimen, including the sample that was fully </a:t>
            </a:r>
            <a:r>
              <a:rPr lang="en-US" sz="1200" kern="1200" dirty="0" err="1" smtClean="0">
                <a:solidFill>
                  <a:schemeClr val="tx1"/>
                </a:solidFill>
                <a:effectLst/>
                <a:latin typeface="+mn-lt"/>
                <a:ea typeface="+mn-ea"/>
                <a:cs typeface="+mn-cs"/>
              </a:rPr>
              <a:t>solutionized</a:t>
            </a:r>
            <a:r>
              <a:rPr lang="en-US" sz="1200" kern="1200" dirty="0" smtClean="0">
                <a:solidFill>
                  <a:schemeClr val="tx1"/>
                </a:solidFill>
                <a:effectLst/>
                <a:latin typeface="+mn-lt"/>
                <a:ea typeface="+mn-ea"/>
                <a:cs typeface="+mn-cs"/>
              </a:rPr>
              <a:t> prior to creep. These results are not surprising given the fact that the creep testing temperature of 760°C was only 40° lower than that of the 800 degree heat treatment temperature, so continued precipitation during the creep test was expected.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evident that precipitation occurred during the 500 h long creep test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compares the average Laves and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particle diameters and particle density of samples prior to and after creep testing was complete.</a:t>
            </a:r>
            <a:r>
              <a:rPr lang="en-US" sz="1200" kern="1200" baseline="0" dirty="0" smtClean="0">
                <a:solidFill>
                  <a:schemeClr val="tx1"/>
                </a:solidFill>
                <a:effectLst/>
                <a:latin typeface="+mn-lt"/>
                <a:ea typeface="+mn-ea"/>
                <a:cs typeface="+mn-cs"/>
              </a:rPr>
              <a:t>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density and size of precipitated Laves phase and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particles increased for each aging condition throughout the duration of the creep tests of all specimens tested.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this table you can see</a:t>
            </a:r>
            <a:r>
              <a:rPr lang="en-US" sz="1200" kern="1200" baseline="0" dirty="0" smtClean="0">
                <a:solidFill>
                  <a:schemeClr val="tx1"/>
                </a:solidFill>
                <a:effectLst/>
                <a:latin typeface="+mn-lt"/>
                <a:ea typeface="+mn-ea"/>
                <a:cs typeface="+mn-cs"/>
              </a:rPr>
              <a:t> that</a:t>
            </a:r>
            <a:r>
              <a:rPr lang="en-US" sz="1200" kern="1200" dirty="0" smtClean="0">
                <a:solidFill>
                  <a:schemeClr val="tx1"/>
                </a:solidFill>
                <a:effectLst/>
                <a:latin typeface="+mn-lt"/>
                <a:ea typeface="+mn-ea"/>
                <a:cs typeface="+mn-cs"/>
              </a:rPr>
              <a:t> the average particle diameters and particle densities were significantly higher post creep compared to pre-creep values for each respective aging condition. Particle size increased with aging time for both pre-creep and post-creep samples, with the post-creep’s particle diameter having a value more than three times greater than the pre-creep value, demonstrating significant particle growth over the course of the creep test.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Post-creep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precipitates increased in size with increasing aging time, eventually catching up to and surpassing the Laves phase average particle diameter for samples aged 240 h. These results mirrors results from Dr. Trotter, where it was found that with increasing aging time, particle diameters increased for matrix and grain boundary precipitates, and that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particle diameters eventually surpassed those measured of the Laves phase.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Particle densities steadily increased with aging time for all pre-creep samples. For post-creep samples, the results mirrored the trend found by Dr. Trotter, where particle densities increased for samples aged 0 h to 24 h to and then dropped for the 240 h aged sample. </a:t>
            </a:r>
            <a:endParaRPr lang="en-US" dirty="0" smtClean="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is a table of the volume fraction of Laves phase and </a:t>
            </a:r>
            <a:r>
              <a:rPr lang="en-US" sz="1200" kern="1200" baseline="0" dirty="0" err="1" smtClean="0">
                <a:solidFill>
                  <a:schemeClr val="tx1"/>
                </a:solidFill>
                <a:effectLst/>
                <a:latin typeface="+mn-lt"/>
                <a:ea typeface="+mn-ea"/>
                <a:cs typeface="+mn-cs"/>
              </a:rPr>
              <a:t>Nial</a:t>
            </a:r>
            <a:r>
              <a:rPr lang="en-US" sz="1200" kern="1200" baseline="0" dirty="0" smtClean="0">
                <a:solidFill>
                  <a:schemeClr val="tx1"/>
                </a:solidFill>
                <a:effectLst/>
                <a:latin typeface="+mn-lt"/>
                <a:ea typeface="+mn-ea"/>
                <a:cs typeface="+mn-cs"/>
              </a:rPr>
              <a:t> Precipitates for each aging condition pre and post creep. </a:t>
            </a:r>
            <a:r>
              <a:rPr lang="en-US" sz="1200" kern="1200" dirty="0" smtClean="0">
                <a:solidFill>
                  <a:schemeClr val="tx1"/>
                </a:solidFill>
                <a:effectLst/>
                <a:latin typeface="+mn-lt"/>
                <a:ea typeface="+mn-ea"/>
                <a:cs typeface="+mn-cs"/>
              </a:rPr>
              <a:t>You can</a:t>
            </a:r>
            <a:r>
              <a:rPr lang="en-US" sz="1200" kern="1200" baseline="0" dirty="0" smtClean="0">
                <a:solidFill>
                  <a:schemeClr val="tx1"/>
                </a:solidFill>
                <a:effectLst/>
                <a:latin typeface="+mn-lt"/>
                <a:ea typeface="+mn-ea"/>
                <a:cs typeface="+mn-cs"/>
              </a:rPr>
              <a:t> see </a:t>
            </a:r>
            <a:r>
              <a:rPr lang="en-US" sz="1200" kern="1200" dirty="0" smtClean="0">
                <a:solidFill>
                  <a:schemeClr val="tx1"/>
                </a:solidFill>
                <a:effectLst/>
                <a:latin typeface="+mn-lt"/>
                <a:ea typeface="+mn-ea"/>
                <a:cs typeface="+mn-cs"/>
              </a:rPr>
              <a:t>that with increasing aging time the volume fraction of both Laves phase and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precipitates increases, and that the volume fraction of samples post-creep is significantly higher compared to values prior to creep testing, further supporting findings that significant precipitation occurred during the creep testing process.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BSE images were taken at three locations along each T-bone for each crept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specimen in order to compare precipitation properties at a location where the sample was not strained (the head) and a location where the sample was strained (the gauge) as well as lengthwise along the gauge to determine if there were directional precipitation differences. This image shows that the precipitate structure in the cross-section of the gauge evolved in a similar way to the structure lengthwise along the gauge in images taken from the same crept T-bone sample. </a:t>
            </a:r>
            <a:endParaRPr lang="en-US" dirty="0" smtClean="0"/>
          </a:p>
          <a:p>
            <a:endParaRPr lang="en-US" dirty="0" smtClean="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is a representative image taken from the gauge of a specimen (left), where the sample saw both the temperature and stress, and an image taken from the same T-bone sample's head (right) that saw only the temperature but not the strain.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precipitate structure of the gauge sample that had seen the stress of the creep test was significantly different from the smaller and less coarse precipitates found in the head of the T-bone sample that had only seen the temperature but not the stress throughout the duration of the creep test. </a:t>
            </a:r>
            <a:endParaRPr lang="en-US" dirty="0" smtClean="0"/>
          </a:p>
          <a:p>
            <a:endParaRPr lang="en-US" dirty="0" smtClean="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The data in this table supports these findings, with a significant difference in average particle diameter and particle density values between sample images taken from the head and gauge of the same crept T-bone sample. Samples taken from the gauge have an average particle diameter 100 nm greater than those values from the head, and particle density values in the gauge are over 50% higher compared to densities taken from images from the sample’s head. </a:t>
            </a:r>
            <a:endParaRPr lang="en-US" dirty="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The L12 phase precipitate was found at 760°C.</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presence of L12 precipitates in aged samples could contribute to superior creep properties as the fine particles pin dislocations. Prior to this finding L12 particles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had only been found at 750°C and </a:t>
            </a:r>
            <a:r>
              <a:rPr lang="en-US" sz="1200" kern="1200" dirty="0" err="1" smtClean="0">
                <a:solidFill>
                  <a:schemeClr val="tx1"/>
                </a:solidFill>
                <a:effectLst/>
                <a:latin typeface="+mn-lt"/>
                <a:ea typeface="+mn-ea"/>
                <a:cs typeface="+mn-cs"/>
              </a:rPr>
              <a:t>werenot</a:t>
            </a:r>
            <a:r>
              <a:rPr lang="en-US" sz="1200" kern="1200" dirty="0" smtClean="0">
                <a:solidFill>
                  <a:schemeClr val="tx1"/>
                </a:solidFill>
                <a:effectLst/>
                <a:latin typeface="+mn-lt"/>
                <a:ea typeface="+mn-ea"/>
                <a:cs typeface="+mn-cs"/>
              </a:rPr>
              <a:t> found at 800</a:t>
            </a:r>
            <a:r>
              <a:rPr lang="en-US" sz="1200" kern="1200" baseline="0" dirty="0" smtClean="0">
                <a:solidFill>
                  <a:schemeClr val="tx1"/>
                </a:solidFill>
                <a:effectLst/>
                <a:latin typeface="+mn-lt"/>
                <a:ea typeface="+mn-ea"/>
                <a:cs typeface="+mn-cs"/>
              </a:rPr>
              <a:t> degrees</a:t>
            </a:r>
            <a:r>
              <a:rPr lang="en-US" sz="1200" kern="1200" dirty="0" smtClean="0">
                <a:solidFill>
                  <a:schemeClr val="tx1"/>
                </a:solidFill>
                <a:effectLst/>
                <a:latin typeface="+mn-lt"/>
                <a:ea typeface="+mn-ea"/>
                <a:cs typeface="+mn-cs"/>
              </a:rPr>
              <a:t> in an alloy of the same composition. </a:t>
            </a: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It was found that the area fraction of grain boundary Laves phase and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precipitates increased with aging time,</a:t>
            </a:r>
            <a:r>
              <a:rPr lang="en-US" sz="1200" kern="1200" baseline="0" dirty="0" smtClean="0">
                <a:solidFill>
                  <a:schemeClr val="tx1"/>
                </a:solidFill>
                <a:effectLst/>
                <a:latin typeface="+mn-lt"/>
                <a:ea typeface="+mn-ea"/>
                <a:cs typeface="+mn-cs"/>
              </a:rPr>
              <a:t> and that th</a:t>
            </a:r>
            <a:r>
              <a:rPr lang="en-US" sz="1200" kern="1200" dirty="0" smtClean="0">
                <a:solidFill>
                  <a:schemeClr val="tx1"/>
                </a:solidFill>
                <a:effectLst/>
                <a:latin typeface="+mn-lt"/>
                <a:ea typeface="+mn-ea"/>
                <a:cs typeface="+mn-cs"/>
              </a:rPr>
              <a:t>e high temperature tensile properties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were significantly lower when compared to</a:t>
            </a:r>
            <a:r>
              <a:rPr lang="en-US" sz="1200" kern="1200" baseline="0" dirty="0" smtClean="0">
                <a:solidFill>
                  <a:schemeClr val="tx1"/>
                </a:solidFill>
                <a:effectLst/>
                <a:latin typeface="+mn-lt"/>
                <a:ea typeface="+mn-ea"/>
                <a:cs typeface="+mn-cs"/>
              </a:rPr>
              <a:t> room temperature. </a:t>
            </a: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200" kern="1200" dirty="0" smtClean="0">
              <a:solidFill>
                <a:schemeClr val="tx1"/>
              </a:solidFill>
              <a:effectLst/>
              <a:latin typeface="+mn-lt"/>
              <a:ea typeface="+mn-ea"/>
              <a:cs typeface="+mn-cs"/>
            </a:endParaRP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The particle diameters and particle densities of precipitated Laves phase and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particles increased for each aging condition. Particle size increased with aging time for both pre-creep and post-creep samples. Particle densities increased with aging time up to 24 h and subsequently decreased for samples aged 240 h. </a:t>
            </a: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200" kern="1200" dirty="0" smtClean="0">
              <a:solidFill>
                <a:schemeClr val="tx1"/>
              </a:solidFill>
              <a:effectLst/>
              <a:latin typeface="+mn-lt"/>
              <a:ea typeface="+mn-ea"/>
              <a:cs typeface="+mn-cs"/>
            </a:endParaRP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The precipitate structure evolved in a similar way in cross-sectional and lengthwise samples taken from the gauge of each crept sample, but samples taken from the head of the T-bone, which did not see the same stress as the gauge, had significantly smaller and less dense precipitates compared to those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seen in samples taken from the gauge of the T-bone that had been exposed to the temperature and stress of the creep test. </a:t>
            </a: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r>
              <a:rPr lang="en-US" sz="1200" kern="1200" dirty="0" smtClean="0">
                <a:solidFill>
                  <a:schemeClr val="tx1"/>
                </a:solidFill>
                <a:effectLst/>
                <a:latin typeface="+mn-lt"/>
                <a:ea typeface="+mn-ea"/>
                <a:cs typeface="+mn-cs"/>
              </a:rPr>
              <a:t>High temperature creep rates correlated well with high temperature yield strengths of the alloy, with faster creep rates correlating with lower yield strengths. </a:t>
            </a:r>
            <a:endParaRPr lang="en-US" sz="1100" dirty="0" smtClean="0"/>
          </a:p>
          <a:p>
            <a:r>
              <a:rPr lang="en-US" sz="1200" kern="1200" dirty="0" smtClean="0">
                <a:solidFill>
                  <a:schemeClr val="tx1"/>
                </a:solidFill>
                <a:effectLst/>
                <a:latin typeface="+mn-lt"/>
                <a:ea typeface="+mn-ea"/>
                <a:cs typeface="+mn-cs"/>
              </a:rPr>
              <a:t>The 700°C creep test exhibited a significantly lower creep rate compared to the higher temperature test </a:t>
            </a: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r>
              <a:rPr lang="en-US" sz="1200" kern="1200" dirty="0" smtClean="0">
                <a:solidFill>
                  <a:schemeClr val="tx1"/>
                </a:solidFill>
                <a:effectLst/>
                <a:latin typeface="+mn-lt"/>
                <a:ea typeface="+mn-ea"/>
                <a:cs typeface="+mn-cs"/>
              </a:rPr>
              <a:t>Overall, the alloy’s creep resistance increased with sample aging time up to 24 h compared to as-homogenized samples. Fine dispersions of both Laves phase and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precipitates characterized the microstructure of samples aged for 2.4 h and 24 h with particle diameters not exceeding 350 nm. When the sample aging time was increased to 240 h, both the Laves phase and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precipitates grew to particle diameters above 500 nm and the volume fraction of both precipitates significantly increased. </a:t>
            </a:r>
          </a:p>
          <a:p>
            <a:r>
              <a:rPr lang="en-US" sz="1200" kern="1200" dirty="0" smtClean="0">
                <a:solidFill>
                  <a:schemeClr val="tx1"/>
                </a:solidFill>
                <a:effectLst/>
                <a:latin typeface="+mn-lt"/>
                <a:ea typeface="+mn-ea"/>
                <a:cs typeface="+mn-cs"/>
              </a:rPr>
              <a:t>The creep strength of the 240 h sample decreased and was significantly worse when compared to as-homogenized specimens and those aged for shorter durations. These results are similar to findings that a decrease in the precipitate size allows for dislocations to be pinned and leads to an increase in the alloy’s creep strength. Smaller average particle diameters at or around 350 nm in size and higher particle densities for both Laves phase and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precipitates should therefore be targeted to promote superior long-term creep properties in the alloy. </a:t>
            </a:r>
          </a:p>
          <a:p>
            <a:r>
              <a:rPr lang="en-US" sz="1200" kern="1200" dirty="0" smtClean="0">
                <a:solidFill>
                  <a:schemeClr val="tx1"/>
                </a:solidFill>
                <a:effectLst/>
                <a:latin typeface="+mn-lt"/>
                <a:ea typeface="+mn-ea"/>
                <a:cs typeface="+mn-cs"/>
              </a:rPr>
              <a:t>For all aging conditions, the microstructure continued to evolve after undergoing heat treatment throughout the duration of high temperature creep tests, signifying a need to investigate the development of alloys that can withstand the microstructural changes associated with aging for long durations at high temperatures and under load. </a:t>
            </a: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pPr marL="914400" lvl="0" indent="-298450" rtl="0">
              <a:lnSpc>
                <a:spcPct val="120000"/>
              </a:lnSpc>
              <a:spcBef>
                <a:spcPts val="0"/>
              </a:spcBef>
              <a:buClr>
                <a:schemeClr val="dk1"/>
              </a:buClr>
              <a:buSzPct val="100000"/>
              <a:buFont typeface="Calibri"/>
              <a:buAutoNum type="alphaLcPeriod"/>
            </a:pPr>
            <a:endParaRPr lang="en-US" sz="1100" dirty="0">
              <a:solidFill>
                <a:srgbClr val="212121"/>
              </a:solidFill>
              <a:highlight>
                <a:srgbClr val="FFFFFF"/>
              </a:highlight>
              <a:latin typeface="Calibri"/>
              <a:ea typeface="Calibri"/>
              <a:cs typeface="Calibri"/>
              <a:sym typeface="Calibri"/>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Future work should be divided amongst several focus areas: </a:t>
            </a:r>
            <a:endParaRPr lang="en-US" sz="1100" dirty="0" smtClean="0"/>
          </a:p>
          <a:p>
            <a:pPr marL="615950" lvl="0" indent="0" rtl="0">
              <a:lnSpc>
                <a:spcPct val="120000"/>
              </a:lnSpc>
              <a:spcBef>
                <a:spcPts val="0"/>
              </a:spcBef>
              <a:buClr>
                <a:schemeClr val="dk1"/>
              </a:buClr>
              <a:buSzPct val="100000"/>
              <a:buFont typeface="Calibri"/>
              <a:buNone/>
            </a:pPr>
            <a:endParaRPr lang="en-US" sz="1100" dirty="0" smtClean="0">
              <a:solidFill>
                <a:srgbClr val="212121"/>
              </a:solidFill>
              <a:highlight>
                <a:srgbClr val="FFFFFF"/>
              </a:highlight>
              <a:latin typeface="Calibri"/>
              <a:ea typeface="Calibri"/>
              <a:cs typeface="Calibri"/>
              <a:sym typeface="Calibri"/>
            </a:endParaRPr>
          </a:p>
          <a:p>
            <a:r>
              <a:rPr lang="en-US" sz="1200" kern="1200" dirty="0" smtClean="0">
                <a:solidFill>
                  <a:schemeClr val="tx1"/>
                </a:solidFill>
                <a:effectLst/>
                <a:latin typeface="+mn-lt"/>
                <a:ea typeface="+mn-ea"/>
                <a:cs typeface="+mn-cs"/>
              </a:rPr>
              <a:t>Although three longer-term constant-stress creep tests were conducted for durations above 500 h, further investigations into the alloy’s short and long-term duration creep rates and post-creep microstructural analysis is necessary to explore secondary creep properties and time to creep-rupture. </a:t>
            </a:r>
          </a:p>
          <a:p>
            <a:endParaRPr lang="en-US" sz="1100" dirty="0" smtClean="0"/>
          </a:p>
          <a:p>
            <a:r>
              <a:rPr lang="en-US" sz="1200" kern="1200" dirty="0" smtClean="0">
                <a:solidFill>
                  <a:schemeClr val="tx1"/>
                </a:solidFill>
                <a:effectLst/>
                <a:latin typeface="+mn-lt"/>
                <a:ea typeface="+mn-ea"/>
                <a:cs typeface="+mn-cs"/>
              </a:rPr>
              <a:t>L12 particles were found in TEM images taken of samples crept at 700- 760°C, but the upper temperature bound at which Ni3Al remains stable and provides superior creep properties is yet to be determined.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The addition of silicon to AFA stainless steels up to 0.3 wt. % has been shown to improve the formation of alumina scales and stimulate precipitation of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while helping to refine and stabilize Laves phase particles</a:t>
            </a:r>
          </a:p>
          <a:p>
            <a:r>
              <a:rPr lang="en-US" sz="1200" kern="1200" dirty="0" smtClean="0">
                <a:solidFill>
                  <a:schemeClr val="tx1"/>
                </a:solidFill>
                <a:effectLst/>
                <a:latin typeface="+mn-lt"/>
                <a:ea typeface="+mn-ea"/>
                <a:cs typeface="+mn-cs"/>
              </a:rPr>
              <a:t>The effect of adding 0.2% silicon to the model alloy should therefore be studied to determine if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precipitation is stimulated and if this addition positively affects the alloy’s creep properties and microstructure. </a:t>
            </a:r>
            <a:endParaRPr lang="en-US" sz="1100" dirty="0">
              <a:solidFill>
                <a:srgbClr val="212121"/>
              </a:solidFill>
              <a:highlight>
                <a:srgbClr val="FFFFFF"/>
              </a:highlight>
              <a:latin typeface="Calibri"/>
              <a:ea typeface="Calibri"/>
              <a:cs typeface="Calibri"/>
              <a:sym typeface="Calibri"/>
            </a:endParaRPr>
          </a:p>
        </p:txBody>
      </p:sp>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lang="en-US" sz="1100" dirty="0" smtClean="0">
                <a:solidFill>
                  <a:srgbClr val="212121"/>
                </a:solidFill>
                <a:highlight>
                  <a:srgbClr val="FFFFFF"/>
                </a:highlight>
                <a:latin typeface="Calibri"/>
                <a:ea typeface="Calibri"/>
                <a:cs typeface="Calibri"/>
                <a:sym typeface="Calibri"/>
              </a:rPr>
              <a:t>In terms of my future, I will be starting a 6</a:t>
            </a:r>
            <a:r>
              <a:rPr lang="en-US" sz="1100" baseline="0" dirty="0" smtClean="0">
                <a:solidFill>
                  <a:srgbClr val="212121"/>
                </a:solidFill>
                <a:highlight>
                  <a:srgbClr val="FFFFFF"/>
                </a:highlight>
                <a:latin typeface="Calibri"/>
                <a:ea typeface="Calibri"/>
                <a:cs typeface="Calibri"/>
                <a:sym typeface="Calibri"/>
              </a:rPr>
              <a:t> month co-op at tesla motors using both my programming and my materials science skills </a:t>
            </a:r>
            <a:endParaRPr lang="en-US" sz="1100" dirty="0" smtClean="0">
              <a:solidFill>
                <a:srgbClr val="212121"/>
              </a:solidFill>
              <a:highlight>
                <a:srgbClr val="FFFFFF"/>
              </a:highlight>
              <a:latin typeface="Calibri"/>
              <a:ea typeface="Calibri"/>
              <a:cs typeface="Calibri"/>
              <a:sym typeface="Calibri"/>
            </a:endParaRPr>
          </a:p>
          <a:p>
            <a:pPr lvl="0" rtl="0">
              <a:lnSpc>
                <a:spcPct val="120000"/>
              </a:lnSpc>
              <a:spcBef>
                <a:spcPts val="0"/>
              </a:spcBef>
              <a:buNone/>
            </a:pPr>
            <a:r>
              <a:rPr lang="en-US" sz="1100" baseline="0" dirty="0" smtClean="0">
                <a:solidFill>
                  <a:srgbClr val="212121"/>
                </a:solidFill>
                <a:highlight>
                  <a:srgbClr val="FFFFFF"/>
                </a:highlight>
                <a:latin typeface="Calibri"/>
                <a:ea typeface="Calibri"/>
                <a:cs typeface="Calibri"/>
                <a:sym typeface="Calibri"/>
              </a:rPr>
              <a:t>in their cell battery engineering group starting </a:t>
            </a:r>
            <a:r>
              <a:rPr lang="en-US" sz="1100" baseline="0" dirty="0" err="1" smtClean="0">
                <a:solidFill>
                  <a:srgbClr val="212121"/>
                </a:solidFill>
                <a:highlight>
                  <a:srgbClr val="FFFFFF"/>
                </a:highlight>
                <a:latin typeface="Calibri"/>
                <a:ea typeface="Calibri"/>
                <a:cs typeface="Calibri"/>
                <a:sym typeface="Calibri"/>
              </a:rPr>
              <a:t>january</a:t>
            </a:r>
            <a:r>
              <a:rPr lang="en-US" sz="1100" baseline="0" dirty="0" smtClean="0">
                <a:solidFill>
                  <a:srgbClr val="212121"/>
                </a:solidFill>
                <a:highlight>
                  <a:srgbClr val="FFFFFF"/>
                </a:highlight>
                <a:latin typeface="Calibri"/>
                <a:ea typeface="Calibri"/>
                <a:cs typeface="Calibri"/>
                <a:sym typeface="Calibri"/>
              </a:rPr>
              <a:t>. </a:t>
            </a:r>
            <a:endParaRPr lang="en-US" sz="1100" dirty="0">
              <a:solidFill>
                <a:srgbClr val="212121"/>
              </a:solidFill>
              <a:highlight>
                <a:srgbClr val="FFFFFF"/>
              </a:highlight>
              <a:latin typeface="Calibri"/>
              <a:ea typeface="Calibri"/>
              <a:cs typeface="Calibri"/>
              <a:sym typeface="Calibri"/>
            </a:endParaRPr>
          </a:p>
        </p:txBody>
      </p:sp>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lvl="0" indent="0" rtl="0">
              <a:lnSpc>
                <a:spcPct val="120000"/>
              </a:lnSpc>
              <a:spcBef>
                <a:spcPts val="0"/>
              </a:spcBef>
              <a:buClr>
                <a:schemeClr val="dk1"/>
              </a:buClr>
              <a:buSzPct val="100000"/>
              <a:buFont typeface="Calibri"/>
              <a:buNone/>
            </a:pPr>
            <a:r>
              <a:rPr lang="en-US" sz="1100" dirty="0" smtClean="0">
                <a:solidFill>
                  <a:srgbClr val="212121"/>
                </a:solidFill>
                <a:highlight>
                  <a:srgbClr val="FFFFFF"/>
                </a:highlight>
                <a:latin typeface="Calibri"/>
                <a:ea typeface="Calibri"/>
                <a:cs typeface="Calibri"/>
                <a:sym typeface="Calibri"/>
              </a:rPr>
              <a:t>Now I’m going to move on to the professional motivations</a:t>
            </a:r>
            <a:r>
              <a:rPr lang="en-US" sz="1100" baseline="0" dirty="0" smtClean="0">
                <a:solidFill>
                  <a:srgbClr val="212121"/>
                </a:solidFill>
                <a:highlight>
                  <a:srgbClr val="FFFFFF"/>
                </a:highlight>
                <a:latin typeface="Calibri"/>
                <a:ea typeface="Calibri"/>
                <a:cs typeface="Calibri"/>
                <a:sym typeface="Calibri"/>
              </a:rPr>
              <a:t> for this project. </a:t>
            </a:r>
            <a:r>
              <a:rPr lang="en-US" sz="1100" dirty="0" smtClean="0">
                <a:solidFill>
                  <a:srgbClr val="212121"/>
                </a:solidFill>
                <a:highlight>
                  <a:srgbClr val="FFFFFF"/>
                </a:highlight>
                <a:latin typeface="Calibri"/>
                <a:ea typeface="Calibri"/>
                <a:cs typeface="Calibri"/>
                <a:sym typeface="Calibri"/>
              </a:rPr>
              <a:t>Power plants are expensive to operate.</a:t>
            </a:r>
            <a:r>
              <a:rPr lang="en-US" sz="1100" baseline="0" dirty="0" smtClean="0">
                <a:solidFill>
                  <a:srgbClr val="212121"/>
                </a:solidFill>
                <a:highlight>
                  <a:srgbClr val="FFFFFF"/>
                </a:highlight>
                <a:latin typeface="Calibri"/>
                <a:ea typeface="Calibri"/>
                <a:cs typeface="Calibri"/>
                <a:sym typeface="Calibri"/>
              </a:rPr>
              <a:t> By increasin</a:t>
            </a:r>
            <a:r>
              <a:rPr lang="en-US" sz="1100" dirty="0" smtClean="0">
                <a:solidFill>
                  <a:srgbClr val="212121"/>
                </a:solidFill>
                <a:highlight>
                  <a:srgbClr val="FFFFFF"/>
                </a:highlight>
                <a:latin typeface="Calibri"/>
                <a:ea typeface="Calibri"/>
                <a:cs typeface="Calibri"/>
                <a:sym typeface="Calibri"/>
              </a:rPr>
              <a:t>g</a:t>
            </a:r>
            <a:r>
              <a:rPr lang="en-US" sz="1100" baseline="0" dirty="0" smtClean="0">
                <a:solidFill>
                  <a:srgbClr val="212121"/>
                </a:solidFill>
                <a:highlight>
                  <a:srgbClr val="FFFFFF"/>
                </a:highlight>
                <a:latin typeface="Calibri"/>
                <a:ea typeface="Calibri"/>
                <a:cs typeface="Calibri"/>
                <a:sym typeface="Calibri"/>
              </a:rPr>
              <a:t> their efficiencies, the cost of operating advanced power plants can be decreased and has been an ongoing process in the energy industry. </a:t>
            </a:r>
          </a:p>
          <a:p>
            <a:pPr marL="615950" lvl="0" indent="0" rtl="0">
              <a:lnSpc>
                <a:spcPct val="120000"/>
              </a:lnSpc>
              <a:spcBef>
                <a:spcPts val="0"/>
              </a:spcBef>
              <a:buClr>
                <a:schemeClr val="dk1"/>
              </a:buClr>
              <a:buSzPct val="100000"/>
              <a:buFont typeface="Calibri"/>
              <a:buNone/>
            </a:pPr>
            <a:endParaRPr lang="en-US" sz="1100" baseline="0" dirty="0" smtClean="0">
              <a:solidFill>
                <a:srgbClr val="212121"/>
              </a:solidFill>
              <a:highlight>
                <a:srgbClr val="FFFFFF"/>
              </a:highlight>
              <a:latin typeface="Calibri"/>
              <a:ea typeface="Calibri"/>
              <a:cs typeface="Calibri"/>
              <a:sym typeface="Calibri"/>
            </a:endParaRPr>
          </a:p>
          <a:p>
            <a:pPr marL="615950" lvl="0" indent="0" rtl="0">
              <a:lnSpc>
                <a:spcPct val="120000"/>
              </a:lnSpc>
              <a:spcBef>
                <a:spcPts val="0"/>
              </a:spcBef>
              <a:buClr>
                <a:schemeClr val="dk1"/>
              </a:buClr>
              <a:buSzPct val="100000"/>
              <a:buFont typeface="Calibri"/>
              <a:buNone/>
            </a:pPr>
            <a:r>
              <a:rPr lang="en-US" sz="1100" baseline="0" dirty="0" smtClean="0">
                <a:solidFill>
                  <a:srgbClr val="212121"/>
                </a:solidFill>
                <a:highlight>
                  <a:srgbClr val="FFFFFF"/>
                </a:highlight>
                <a:latin typeface="Calibri"/>
                <a:ea typeface="Calibri"/>
                <a:cs typeface="Calibri"/>
                <a:sym typeface="Calibri"/>
              </a:rPr>
              <a:t>Increasing the energy conversion efficiency has the added benefit of </a:t>
            </a:r>
            <a:r>
              <a:rPr lang="en-US" sz="1100" baseline="0" dirty="0" err="1" smtClean="0">
                <a:solidFill>
                  <a:srgbClr val="212121"/>
                </a:solidFill>
                <a:highlight>
                  <a:srgbClr val="FFFFFF"/>
                </a:highlight>
                <a:latin typeface="Calibri"/>
                <a:ea typeface="Calibri"/>
                <a:cs typeface="Calibri"/>
                <a:sym typeface="Calibri"/>
              </a:rPr>
              <a:t>reducting</a:t>
            </a:r>
            <a:r>
              <a:rPr lang="en-US" sz="1100" baseline="0" dirty="0" smtClean="0">
                <a:solidFill>
                  <a:srgbClr val="212121"/>
                </a:solidFill>
                <a:highlight>
                  <a:srgbClr val="FFFFFF"/>
                </a:highlight>
                <a:latin typeface="Calibri"/>
                <a:ea typeface="Calibri"/>
                <a:cs typeface="Calibri"/>
                <a:sym typeface="Calibri"/>
              </a:rPr>
              <a:t> CO2 emissions as well as decreasing costs and contributing to energy savings. </a:t>
            </a:r>
          </a:p>
          <a:p>
            <a:pPr marL="615950" lvl="0" indent="0" rtl="0">
              <a:lnSpc>
                <a:spcPct val="120000"/>
              </a:lnSpc>
              <a:spcBef>
                <a:spcPts val="0"/>
              </a:spcBef>
              <a:buClr>
                <a:schemeClr val="dk1"/>
              </a:buClr>
              <a:buSzPct val="100000"/>
              <a:buFont typeface="Calibri"/>
              <a:buNone/>
            </a:pPr>
            <a:endParaRPr lang="en-US" sz="1100" baseline="0" dirty="0" smtClean="0">
              <a:solidFill>
                <a:srgbClr val="212121"/>
              </a:solidFill>
              <a:highlight>
                <a:srgbClr val="FFFFFF"/>
              </a:highlight>
              <a:latin typeface="Calibri"/>
              <a:ea typeface="Calibri"/>
              <a:cs typeface="Calibri"/>
              <a:sym typeface="Calibri"/>
            </a:endParaRP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The efficiency of energy conversion applications is a strong function of steam temperature and pressure, thus increases in energy efficiency can be realized by elevating operating steam temperatures and pressures. For example an increase in operating temperatures from 600°C to 800°C results in an efficiency increase of more than 10%. </a:t>
            </a: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200" kern="1200" dirty="0" smtClean="0">
              <a:solidFill>
                <a:schemeClr val="tx1"/>
              </a:solidFill>
              <a:effectLst/>
              <a:latin typeface="+mn-lt"/>
              <a:ea typeface="+mn-ea"/>
              <a:cs typeface="+mn-cs"/>
            </a:endParaRP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Advanced </a:t>
            </a:r>
            <a:r>
              <a:rPr lang="en-US" sz="1200" kern="1200" dirty="0" err="1" smtClean="0">
                <a:solidFill>
                  <a:schemeClr val="tx1"/>
                </a:solidFill>
                <a:effectLst/>
                <a:latin typeface="+mn-lt"/>
                <a:ea typeface="+mn-ea"/>
                <a:cs typeface="+mn-cs"/>
              </a:rPr>
              <a:t>ultrasupercritical</a:t>
            </a:r>
            <a:r>
              <a:rPr lang="en-US" sz="1200" kern="1200" dirty="0" smtClean="0">
                <a:solidFill>
                  <a:schemeClr val="tx1"/>
                </a:solidFill>
                <a:effectLst/>
                <a:latin typeface="+mn-lt"/>
                <a:ea typeface="+mn-ea"/>
                <a:cs typeface="+mn-cs"/>
              </a:rPr>
              <a:t> steam boilers and turbines for power plants offer the promise of higher efficiencies and lower emissions and efforts are currently underway to enable advanced power plants to function at temperatures greater than 700°C and are goals of the U.S. Department of Energy’s Advanced Power Systems Initiative.  </a:t>
            </a:r>
            <a:endParaRPr lang="en-US"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 </a:t>
            </a:r>
            <a:endParaRPr lang="en-US"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200" kern="1200" dirty="0" smtClean="0">
              <a:solidFill>
                <a:schemeClr val="tx1"/>
              </a:solidFill>
              <a:effectLst/>
              <a:latin typeface="+mn-lt"/>
              <a:ea typeface="+mn-ea"/>
              <a:cs typeface="+mn-cs"/>
            </a:endParaRP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pPr marL="615950" lvl="0" indent="0" rtl="0">
              <a:lnSpc>
                <a:spcPct val="120000"/>
              </a:lnSpc>
              <a:spcBef>
                <a:spcPts val="0"/>
              </a:spcBef>
              <a:buClr>
                <a:schemeClr val="dk1"/>
              </a:buClr>
              <a:buSzPct val="100000"/>
              <a:buFont typeface="Calibri"/>
              <a:buNone/>
            </a:pPr>
            <a:endParaRPr lang="en-US" sz="1100" dirty="0">
              <a:solidFill>
                <a:srgbClr val="212121"/>
              </a:solidFill>
              <a:highlight>
                <a:srgbClr val="FFFFFF"/>
              </a:highlight>
              <a:latin typeface="Calibri"/>
              <a:ea typeface="Calibri"/>
              <a:cs typeface="Calibri"/>
              <a:sym typeface="Calibri"/>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lvl="0" indent="0" rtl="0">
              <a:lnSpc>
                <a:spcPct val="120000"/>
              </a:lnSpc>
              <a:spcBef>
                <a:spcPts val="0"/>
              </a:spcBef>
              <a:buClr>
                <a:schemeClr val="dk1"/>
              </a:buClr>
              <a:buSzPct val="100000"/>
              <a:buFont typeface="Calibri"/>
              <a:buNone/>
            </a:pPr>
            <a:r>
              <a:rPr lang="en-US" sz="1100" dirty="0" smtClean="0">
                <a:solidFill>
                  <a:srgbClr val="212121"/>
                </a:solidFill>
                <a:highlight>
                  <a:srgbClr val="FFFFFF"/>
                </a:highlight>
                <a:latin typeface="Calibri"/>
                <a:ea typeface="Calibri"/>
                <a:cs typeface="Calibri"/>
                <a:sym typeface="Calibri"/>
              </a:rPr>
              <a:t>This</a:t>
            </a:r>
            <a:r>
              <a:rPr lang="en-US" sz="1100" baseline="0" dirty="0" smtClean="0">
                <a:solidFill>
                  <a:srgbClr val="212121"/>
                </a:solidFill>
                <a:highlight>
                  <a:srgbClr val="FFFFFF"/>
                </a:highlight>
                <a:latin typeface="Calibri"/>
                <a:ea typeface="Calibri"/>
                <a:cs typeface="Calibri"/>
                <a:sym typeface="Calibri"/>
              </a:rPr>
              <a:t> work would not be possible without the help and guidance of Professor Baker and the support of the Baker Research Lab Group </a:t>
            </a:r>
          </a:p>
          <a:p>
            <a:pPr marL="615950" lvl="0" indent="0" rtl="0">
              <a:lnSpc>
                <a:spcPct val="120000"/>
              </a:lnSpc>
              <a:spcBef>
                <a:spcPts val="0"/>
              </a:spcBef>
              <a:buClr>
                <a:schemeClr val="dk1"/>
              </a:buClr>
              <a:buSzPct val="100000"/>
              <a:buFont typeface="Calibri"/>
              <a:buNone/>
            </a:pPr>
            <a:r>
              <a:rPr lang="en-US" sz="1100" baseline="0" dirty="0" smtClean="0">
                <a:solidFill>
                  <a:srgbClr val="212121"/>
                </a:solidFill>
                <a:highlight>
                  <a:srgbClr val="FFFFFF"/>
                </a:highlight>
                <a:latin typeface="Calibri"/>
                <a:ea typeface="Calibri"/>
                <a:cs typeface="Calibri"/>
                <a:sym typeface="Calibri"/>
              </a:rPr>
              <a:t>Thank you to the National Science Foundation for funding my research </a:t>
            </a:r>
          </a:p>
          <a:p>
            <a:pPr marL="615950" lvl="0" indent="0" rtl="0">
              <a:lnSpc>
                <a:spcPct val="120000"/>
              </a:lnSpc>
              <a:spcBef>
                <a:spcPts val="0"/>
              </a:spcBef>
              <a:buClr>
                <a:schemeClr val="dk1"/>
              </a:buClr>
              <a:buSzPct val="100000"/>
              <a:buFont typeface="Calibri"/>
              <a:buNone/>
            </a:pPr>
            <a:r>
              <a:rPr lang="en-US" sz="1100" baseline="0" dirty="0" smtClean="0">
                <a:solidFill>
                  <a:srgbClr val="212121"/>
                </a:solidFill>
                <a:highlight>
                  <a:srgbClr val="FFFFFF"/>
                </a:highlight>
                <a:latin typeface="Calibri"/>
                <a:ea typeface="Calibri"/>
                <a:cs typeface="Calibri"/>
                <a:sym typeface="Calibri"/>
              </a:rPr>
              <a:t>The Thayer School of Engineering, the instrument room staff and all of the helpful people that have helped me in this endeavor throughout the years. </a:t>
            </a:r>
          </a:p>
          <a:p>
            <a:pPr marL="615950" lvl="0" indent="0" rtl="0">
              <a:lnSpc>
                <a:spcPct val="120000"/>
              </a:lnSpc>
              <a:spcBef>
                <a:spcPts val="0"/>
              </a:spcBef>
              <a:buClr>
                <a:schemeClr val="dk1"/>
              </a:buClr>
              <a:buSzPct val="100000"/>
              <a:buFont typeface="Calibri"/>
              <a:buNone/>
            </a:pPr>
            <a:endParaRPr lang="en-US" sz="1100" baseline="0" dirty="0" smtClean="0">
              <a:solidFill>
                <a:srgbClr val="212121"/>
              </a:solidFill>
              <a:highlight>
                <a:srgbClr val="FFFFFF"/>
              </a:highlight>
              <a:latin typeface="Calibri"/>
              <a:ea typeface="Calibri"/>
              <a:cs typeface="Calibri"/>
              <a:sym typeface="Calibri"/>
            </a:endParaRPr>
          </a:p>
          <a:p>
            <a:pPr marL="615950" lvl="0" indent="0" rtl="0">
              <a:lnSpc>
                <a:spcPct val="120000"/>
              </a:lnSpc>
              <a:spcBef>
                <a:spcPts val="0"/>
              </a:spcBef>
              <a:buClr>
                <a:schemeClr val="dk1"/>
              </a:buClr>
              <a:buSzPct val="100000"/>
              <a:buFont typeface="Calibri"/>
              <a:buNone/>
            </a:pPr>
            <a:r>
              <a:rPr lang="en-US" sz="1100" baseline="0" dirty="0" smtClean="0">
                <a:solidFill>
                  <a:srgbClr val="212121"/>
                </a:solidFill>
                <a:highlight>
                  <a:srgbClr val="FFFFFF"/>
                </a:highlight>
                <a:latin typeface="Calibri"/>
                <a:ea typeface="Calibri"/>
                <a:cs typeface="Calibri"/>
                <a:sym typeface="Calibri"/>
              </a:rPr>
              <a:t>Thank you to Stephanie Turner for filling out so many purchase orders and keeping it all organized and Josie and </a:t>
            </a:r>
            <a:r>
              <a:rPr lang="en-US" sz="1100" baseline="0" dirty="0" err="1" smtClean="0">
                <a:solidFill>
                  <a:srgbClr val="212121"/>
                </a:solidFill>
                <a:highlight>
                  <a:srgbClr val="FFFFFF"/>
                </a:highlight>
                <a:latin typeface="Calibri"/>
                <a:ea typeface="Calibri"/>
                <a:cs typeface="Calibri"/>
                <a:sym typeface="Calibri"/>
              </a:rPr>
              <a:t>Xena</a:t>
            </a:r>
            <a:r>
              <a:rPr lang="en-US" sz="1100" baseline="0" dirty="0" smtClean="0">
                <a:solidFill>
                  <a:srgbClr val="212121"/>
                </a:solidFill>
                <a:highlight>
                  <a:srgbClr val="FFFFFF"/>
                </a:highlight>
                <a:latin typeface="Calibri"/>
                <a:ea typeface="Calibri"/>
                <a:cs typeface="Calibri"/>
                <a:sym typeface="Calibri"/>
              </a:rPr>
              <a:t> for pulling me out of the dark during some of those darker days. </a:t>
            </a:r>
          </a:p>
          <a:p>
            <a:pPr marL="615950" lvl="0" indent="0" rtl="0">
              <a:lnSpc>
                <a:spcPct val="120000"/>
              </a:lnSpc>
              <a:spcBef>
                <a:spcPts val="0"/>
              </a:spcBef>
              <a:buClr>
                <a:schemeClr val="dk1"/>
              </a:buClr>
              <a:buSzPct val="100000"/>
              <a:buFont typeface="Calibri"/>
              <a:buNone/>
            </a:pPr>
            <a:endParaRPr lang="en-US" sz="1100" baseline="0" dirty="0" smtClean="0">
              <a:solidFill>
                <a:srgbClr val="212121"/>
              </a:solidFill>
              <a:highlight>
                <a:srgbClr val="FFFFFF"/>
              </a:highlight>
              <a:latin typeface="Calibri"/>
              <a:ea typeface="Calibri"/>
              <a:cs typeface="Calibri"/>
              <a:sym typeface="Calibri"/>
            </a:endParaRPr>
          </a:p>
        </p:txBody>
      </p:sp>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lvl="0" indent="0" rtl="0">
              <a:lnSpc>
                <a:spcPct val="120000"/>
              </a:lnSpc>
              <a:spcBef>
                <a:spcPts val="0"/>
              </a:spcBef>
              <a:buClr>
                <a:schemeClr val="dk1"/>
              </a:buClr>
              <a:buSzPct val="100000"/>
              <a:buFont typeface="Calibri"/>
              <a:buNone/>
            </a:pPr>
            <a:r>
              <a:rPr lang="en-US" sz="1100" baseline="0" dirty="0" smtClean="0">
                <a:solidFill>
                  <a:srgbClr val="212121"/>
                </a:solidFill>
                <a:highlight>
                  <a:srgbClr val="FFFFFF"/>
                </a:highlight>
                <a:latin typeface="Calibri"/>
                <a:ea typeface="Calibri"/>
                <a:cs typeface="Calibri"/>
                <a:sym typeface="Calibri"/>
              </a:rPr>
              <a:t>A big thank you to my support network of my family and my friends, and lastly, I owe everything to my mother Dr. Irina </a:t>
            </a:r>
            <a:r>
              <a:rPr lang="en-US" sz="1100" baseline="0" dirty="0" err="1" smtClean="0">
                <a:solidFill>
                  <a:srgbClr val="212121"/>
                </a:solidFill>
                <a:highlight>
                  <a:srgbClr val="FFFFFF"/>
                </a:highlight>
                <a:latin typeface="Calibri"/>
                <a:ea typeface="Calibri"/>
                <a:cs typeface="Calibri"/>
                <a:sym typeface="Calibri"/>
              </a:rPr>
              <a:t>Afonina</a:t>
            </a:r>
            <a:r>
              <a:rPr lang="en-US" sz="1100" baseline="0" dirty="0" smtClean="0">
                <a:solidFill>
                  <a:srgbClr val="212121"/>
                </a:solidFill>
                <a:highlight>
                  <a:srgbClr val="FFFFFF"/>
                </a:highlight>
                <a:latin typeface="Calibri"/>
                <a:ea typeface="Calibri"/>
                <a:cs typeface="Calibri"/>
                <a:sym typeface="Calibri"/>
              </a:rPr>
              <a:t> who supported me every step of the way and without whom I wouldn’t be here today. Thank you </a:t>
            </a:r>
            <a:endParaRPr lang="en-US" sz="1100" dirty="0">
              <a:solidFill>
                <a:srgbClr val="212121"/>
              </a:solidFill>
              <a:highlight>
                <a:srgbClr val="FFFFFF"/>
              </a:highlight>
              <a:latin typeface="Calibri"/>
              <a:ea typeface="Calibri"/>
              <a:cs typeface="Calibri"/>
              <a:sym typeface="Calibri"/>
            </a:endParaRPr>
          </a:p>
        </p:txBody>
      </p:sp>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1384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914400" lvl="0" indent="-298450" rtl="0">
              <a:lnSpc>
                <a:spcPct val="120000"/>
              </a:lnSpc>
              <a:spcBef>
                <a:spcPts val="0"/>
              </a:spcBef>
              <a:buClr>
                <a:schemeClr val="dk1"/>
              </a:buClr>
              <a:buSzPct val="100000"/>
              <a:buFont typeface="Calibri"/>
              <a:buAutoNum type="alphaLcPeriod"/>
            </a:pPr>
            <a:r>
              <a:rPr lang="en-US" sz="1100" dirty="0">
                <a:solidFill>
                  <a:srgbClr val="1E1E1E"/>
                </a:solidFill>
                <a:highlight>
                  <a:srgbClr val="FFFFFF"/>
                </a:highlight>
                <a:latin typeface="Calibri"/>
                <a:ea typeface="Calibri"/>
                <a:cs typeface="Calibri"/>
                <a:sym typeface="Calibri"/>
              </a:rPr>
              <a:t>But there are many risks involved especially with something as inconspicuous as PogoTec so our group must brainstorm ways for the user to be as obvious as possible when taking photos and video</a:t>
            </a:r>
          </a:p>
          <a:p>
            <a:pPr lvl="0" rtl="0">
              <a:lnSpc>
                <a:spcPct val="120000"/>
              </a:lnSpc>
              <a:spcBef>
                <a:spcPts val="0"/>
              </a:spcBef>
              <a:buNone/>
            </a:pPr>
            <a:r>
              <a:rPr lang="en-US" sz="700" dirty="0">
                <a:solidFill>
                  <a:srgbClr val="212121"/>
                </a:solidFill>
                <a:highlight>
                  <a:srgbClr val="FFFFFF"/>
                </a:highlight>
                <a:latin typeface="Times New Roman"/>
                <a:ea typeface="Times New Roman"/>
                <a:cs typeface="Times New Roman"/>
                <a:sym typeface="Times New Roman"/>
              </a:rPr>
              <a:t>                                               </a:t>
            </a:r>
            <a:r>
              <a:rPr lang="en-US" sz="1100" dirty="0" err="1">
                <a:solidFill>
                  <a:srgbClr val="212121"/>
                </a:solidFill>
                <a:highlight>
                  <a:srgbClr val="FFFFFF"/>
                </a:highlight>
                <a:latin typeface="Calibri"/>
                <a:ea typeface="Calibri"/>
                <a:cs typeface="Calibri"/>
                <a:sym typeface="Calibri"/>
              </a:rPr>
              <a:t>i</a:t>
            </a:r>
            <a:r>
              <a:rPr lang="en-US" sz="1100" dirty="0">
                <a:solidFill>
                  <a:srgbClr val="212121"/>
                </a:solidFill>
                <a:highlight>
                  <a:srgbClr val="FFFFFF"/>
                </a:highlight>
                <a:latin typeface="Calibri"/>
                <a:ea typeface="Calibri"/>
                <a:cs typeface="Calibri"/>
                <a:sym typeface="Calibri"/>
              </a:rPr>
              <a:t>.</a:t>
            </a:r>
            <a:r>
              <a:rPr lang="en-US" sz="700" dirty="0">
                <a:solidFill>
                  <a:srgbClr val="212121"/>
                </a:solidFill>
                <a:highlight>
                  <a:srgbClr val="FFFFFF"/>
                </a:highlight>
                <a:latin typeface="Times New Roman"/>
                <a:ea typeface="Times New Roman"/>
                <a:cs typeface="Times New Roman"/>
                <a:sym typeface="Times New Roman"/>
              </a:rPr>
              <a:t> 	</a:t>
            </a:r>
            <a:r>
              <a:rPr lang="en-US" sz="1100" dirty="0">
                <a:solidFill>
                  <a:srgbClr val="1E1E1E"/>
                </a:solidFill>
                <a:highlight>
                  <a:srgbClr val="FFFFFF"/>
                </a:highlight>
                <a:latin typeface="Calibri"/>
                <a:ea typeface="Calibri"/>
                <a:cs typeface="Calibri"/>
                <a:sym typeface="Calibri"/>
              </a:rPr>
              <a:t>LED red light goes on or flashes while taking photo/video</a:t>
            </a:r>
          </a:p>
          <a:p>
            <a:pPr lvl="0" rtl="0">
              <a:lnSpc>
                <a:spcPct val="120000"/>
              </a:lnSpc>
              <a:spcBef>
                <a:spcPts val="0"/>
              </a:spcBef>
              <a:buNone/>
            </a:pPr>
            <a:r>
              <a:rPr lang="en-US" sz="700" dirty="0">
                <a:solidFill>
                  <a:srgbClr val="212121"/>
                </a:solidFill>
                <a:highlight>
                  <a:srgbClr val="FFFFFF"/>
                </a:highlight>
                <a:latin typeface="Times New Roman"/>
                <a:ea typeface="Times New Roman"/>
                <a:cs typeface="Times New Roman"/>
                <a:sym typeface="Times New Roman"/>
              </a:rPr>
              <a:t>                                             </a:t>
            </a:r>
            <a:r>
              <a:rPr lang="en-US" sz="1100" dirty="0">
                <a:solidFill>
                  <a:srgbClr val="212121"/>
                </a:solidFill>
                <a:highlight>
                  <a:srgbClr val="FFFFFF"/>
                </a:highlight>
                <a:latin typeface="Calibri"/>
                <a:ea typeface="Calibri"/>
                <a:cs typeface="Calibri"/>
                <a:sym typeface="Calibri"/>
              </a:rPr>
              <a:t>ii.</a:t>
            </a:r>
            <a:r>
              <a:rPr lang="en-US" sz="700" dirty="0">
                <a:solidFill>
                  <a:srgbClr val="212121"/>
                </a:solidFill>
                <a:highlight>
                  <a:srgbClr val="FFFFFF"/>
                </a:highlight>
                <a:latin typeface="Times New Roman"/>
                <a:ea typeface="Times New Roman"/>
                <a:cs typeface="Times New Roman"/>
                <a:sym typeface="Times New Roman"/>
              </a:rPr>
              <a:t> 	</a:t>
            </a:r>
            <a:r>
              <a:rPr lang="en-US" sz="1100" dirty="0">
                <a:solidFill>
                  <a:srgbClr val="1E1E1E"/>
                </a:solidFill>
                <a:highlight>
                  <a:srgbClr val="FFFFFF"/>
                </a:highlight>
                <a:latin typeface="Calibri"/>
                <a:ea typeface="Calibri"/>
                <a:cs typeface="Calibri"/>
                <a:sym typeface="Calibri"/>
              </a:rPr>
              <a:t>Glasses illuminate</a:t>
            </a:r>
          </a:p>
          <a:p>
            <a:pPr lvl="0" rtl="0">
              <a:lnSpc>
                <a:spcPct val="120000"/>
              </a:lnSpc>
              <a:spcBef>
                <a:spcPts val="0"/>
              </a:spcBef>
              <a:buNone/>
            </a:pPr>
            <a:r>
              <a:rPr lang="en-US" sz="700" dirty="0">
                <a:solidFill>
                  <a:srgbClr val="212121"/>
                </a:solidFill>
                <a:highlight>
                  <a:srgbClr val="FFFFFF"/>
                </a:highlight>
                <a:latin typeface="Times New Roman"/>
                <a:ea typeface="Times New Roman"/>
                <a:cs typeface="Times New Roman"/>
                <a:sym typeface="Times New Roman"/>
              </a:rPr>
              <a:t>                                            </a:t>
            </a:r>
            <a:r>
              <a:rPr lang="en-US" sz="1100" dirty="0">
                <a:solidFill>
                  <a:srgbClr val="212121"/>
                </a:solidFill>
                <a:highlight>
                  <a:srgbClr val="FFFFFF"/>
                </a:highlight>
                <a:latin typeface="Calibri"/>
                <a:ea typeface="Calibri"/>
                <a:cs typeface="Calibri"/>
                <a:sym typeface="Calibri"/>
              </a:rPr>
              <a:t>iii.</a:t>
            </a:r>
            <a:r>
              <a:rPr lang="en-US" sz="700" dirty="0">
                <a:solidFill>
                  <a:srgbClr val="212121"/>
                </a:solidFill>
                <a:highlight>
                  <a:srgbClr val="FFFFFF"/>
                </a:highlight>
                <a:latin typeface="Times New Roman"/>
                <a:ea typeface="Times New Roman"/>
                <a:cs typeface="Times New Roman"/>
                <a:sym typeface="Times New Roman"/>
              </a:rPr>
              <a:t> 	</a:t>
            </a:r>
            <a:r>
              <a:rPr lang="en-US" sz="1100" dirty="0">
                <a:solidFill>
                  <a:srgbClr val="1E1E1E"/>
                </a:solidFill>
                <a:highlight>
                  <a:srgbClr val="FFFFFF"/>
                </a:highlight>
                <a:latin typeface="Calibri"/>
                <a:ea typeface="Calibri"/>
                <a:cs typeface="Calibri"/>
                <a:sym typeface="Calibri"/>
              </a:rPr>
              <a:t>Pictures are taken with verbal commands (these wouldn’t be loud enough for the masses, though.)</a:t>
            </a:r>
          </a:p>
          <a:p>
            <a:pPr lvl="0" rtl="0">
              <a:lnSpc>
                <a:spcPct val="120000"/>
              </a:lnSpc>
              <a:spcBef>
                <a:spcPts val="0"/>
              </a:spcBef>
              <a:buNone/>
            </a:pPr>
            <a:endParaRPr sz="1100" dirty="0">
              <a:solidFill>
                <a:srgbClr val="212121"/>
              </a:solidFill>
              <a:highlight>
                <a:srgbClr val="FFFFFF"/>
              </a:highlight>
              <a:latin typeface="Calibri"/>
              <a:ea typeface="Calibri"/>
              <a:cs typeface="Calibri"/>
              <a:sym typeface="Calibri"/>
            </a:endParaRPr>
          </a:p>
          <a:p>
            <a:pPr lvl="0" rtl="0">
              <a:lnSpc>
                <a:spcPct val="120000"/>
              </a:lnSpc>
              <a:spcBef>
                <a:spcPts val="0"/>
              </a:spcBef>
              <a:buNone/>
            </a:pPr>
            <a:r>
              <a:rPr lang="en-US" sz="1100" b="1" u="sng" dirty="0">
                <a:solidFill>
                  <a:srgbClr val="212121"/>
                </a:solidFill>
                <a:highlight>
                  <a:srgbClr val="FFFFFF"/>
                </a:highlight>
                <a:latin typeface="Calibri"/>
                <a:ea typeface="Calibri"/>
                <a:cs typeface="Calibri"/>
                <a:sym typeface="Calibri"/>
              </a:rPr>
              <a:t>NOTES: </a:t>
            </a:r>
            <a:r>
              <a:rPr lang="en-US" sz="1100" dirty="0">
                <a:solidFill>
                  <a:srgbClr val="212121"/>
                </a:solidFill>
                <a:highlight>
                  <a:srgbClr val="FFFFFF"/>
                </a:highlight>
                <a:latin typeface="Calibri"/>
                <a:ea typeface="Calibri"/>
                <a:cs typeface="Calibri"/>
                <a:sym typeface="Calibri"/>
              </a:rPr>
              <a:t>Outline, workflow. Do an image visualization (I recommend </a:t>
            </a:r>
            <a:r>
              <a:rPr lang="en-US" sz="1100" dirty="0" err="1">
                <a:solidFill>
                  <a:srgbClr val="212121"/>
                </a:solidFill>
                <a:highlight>
                  <a:srgbClr val="FFFFFF"/>
                </a:highlight>
                <a:latin typeface="Calibri"/>
                <a:ea typeface="Calibri"/>
                <a:cs typeface="Calibri"/>
                <a:sym typeface="Calibri"/>
              </a:rPr>
              <a:t>draw.io</a:t>
            </a:r>
            <a:r>
              <a:rPr lang="en-US" sz="1100" dirty="0">
                <a:solidFill>
                  <a:srgbClr val="212121"/>
                </a:solidFill>
                <a:highlight>
                  <a:srgbClr val="FFFFFF"/>
                </a:highlight>
                <a:latin typeface="Calibri"/>
                <a:ea typeface="Calibri"/>
                <a:cs typeface="Calibri"/>
                <a:sym typeface="Calibri"/>
              </a:rPr>
              <a:t> ←-- easy to use). Step by step workflow of what it would look like to use the application. </a:t>
            </a:r>
          </a:p>
          <a:p>
            <a:pPr lvl="0" rtl="0">
              <a:lnSpc>
                <a:spcPct val="120000"/>
              </a:lnSpc>
              <a:spcBef>
                <a:spcPts val="0"/>
              </a:spcBef>
              <a:buNone/>
            </a:pPr>
            <a:r>
              <a:rPr lang="en-US" sz="1100" dirty="0">
                <a:solidFill>
                  <a:srgbClr val="212121"/>
                </a:solidFill>
                <a:highlight>
                  <a:srgbClr val="FFFFFF"/>
                </a:highlight>
                <a:latin typeface="Calibri"/>
                <a:ea typeface="Calibri"/>
                <a:cs typeface="Calibri"/>
                <a:sym typeface="Calibri"/>
              </a:rPr>
              <a:t>Transition to actionable points. From millennial perspective. </a:t>
            </a:r>
          </a:p>
          <a:p>
            <a:pPr lvl="0" rtl="0">
              <a:lnSpc>
                <a:spcPct val="120000"/>
              </a:lnSpc>
              <a:spcBef>
                <a:spcPts val="0"/>
              </a:spcBef>
              <a:buNone/>
            </a:pPr>
            <a:endParaRPr sz="1100" dirty="0">
              <a:solidFill>
                <a:srgbClr val="212121"/>
              </a:solidFill>
              <a:highlight>
                <a:srgbClr val="FFFFFF"/>
              </a:highlight>
              <a:latin typeface="Calibri"/>
              <a:ea typeface="Calibri"/>
              <a:cs typeface="Calibri"/>
              <a:sym typeface="Calibri"/>
            </a:endParaRPr>
          </a:p>
          <a:p>
            <a:pPr lvl="0" rtl="0">
              <a:lnSpc>
                <a:spcPct val="120000"/>
              </a:lnSpc>
              <a:spcBef>
                <a:spcPts val="0"/>
              </a:spcBef>
              <a:buNone/>
            </a:pPr>
            <a:r>
              <a:rPr lang="en-US" sz="1100" dirty="0">
                <a:solidFill>
                  <a:srgbClr val="212121"/>
                </a:solidFill>
                <a:highlight>
                  <a:srgbClr val="FFFFFF"/>
                </a:highlight>
                <a:latin typeface="Calibri"/>
                <a:ea typeface="Calibri"/>
                <a:cs typeface="Calibri"/>
                <a:sym typeface="Calibri"/>
              </a:rPr>
              <a:t>Recommendations, conclusions, recommendations !!!! </a:t>
            </a:r>
          </a:p>
          <a:p>
            <a:pPr lvl="0" rtl="0">
              <a:lnSpc>
                <a:spcPct val="120000"/>
              </a:lnSpc>
              <a:spcBef>
                <a:spcPts val="0"/>
              </a:spcBef>
              <a:buNone/>
            </a:pPr>
            <a:endParaRPr sz="1100" dirty="0">
              <a:solidFill>
                <a:srgbClr val="212121"/>
              </a:solidFill>
              <a:highlight>
                <a:srgbClr val="FFFFFF"/>
              </a:highlight>
              <a:latin typeface="Calibri"/>
              <a:ea typeface="Calibri"/>
              <a:cs typeface="Calibri"/>
              <a:sym typeface="Calibri"/>
            </a:endParaRPr>
          </a:p>
          <a:p>
            <a:pPr lvl="0" rtl="0">
              <a:lnSpc>
                <a:spcPct val="120000"/>
              </a:lnSpc>
              <a:spcBef>
                <a:spcPts val="0"/>
              </a:spcBef>
              <a:buNone/>
            </a:pPr>
            <a:r>
              <a:rPr lang="en-US" sz="1100" b="1" u="sng" dirty="0">
                <a:solidFill>
                  <a:srgbClr val="212121"/>
                </a:solidFill>
                <a:highlight>
                  <a:srgbClr val="FFFFFF"/>
                </a:highlight>
                <a:latin typeface="Calibri"/>
                <a:ea typeface="Calibri"/>
                <a:cs typeface="Calibri"/>
                <a:sym typeface="Calibri"/>
              </a:rPr>
              <a:t>VERY SPECIFIC CONCLUSIONS. BE BOLD.  Use images and visuals to communicate your idea. </a:t>
            </a:r>
          </a:p>
          <a:p>
            <a:pPr lvl="0" rtl="0">
              <a:lnSpc>
                <a:spcPct val="120000"/>
              </a:lnSpc>
              <a:spcBef>
                <a:spcPts val="0"/>
              </a:spcBef>
              <a:buNone/>
            </a:pPr>
            <a:endParaRPr sz="1100" b="1" u="sng" dirty="0">
              <a:solidFill>
                <a:srgbClr val="212121"/>
              </a:solidFill>
              <a:highlight>
                <a:srgbClr val="FFFFFF"/>
              </a:highlight>
              <a:latin typeface="Calibri"/>
              <a:ea typeface="Calibri"/>
              <a:cs typeface="Calibri"/>
              <a:sym typeface="Calibri"/>
            </a:endParaRPr>
          </a:p>
          <a:p>
            <a:pPr lvl="0" rtl="0">
              <a:lnSpc>
                <a:spcPct val="120000"/>
              </a:lnSpc>
              <a:spcBef>
                <a:spcPts val="0"/>
              </a:spcBef>
              <a:buNone/>
            </a:pPr>
            <a:r>
              <a:rPr lang="en-US" sz="1100" dirty="0">
                <a:solidFill>
                  <a:srgbClr val="212121"/>
                </a:solidFill>
                <a:highlight>
                  <a:srgbClr val="FFFFFF"/>
                </a:highlight>
                <a:latin typeface="Calibri"/>
                <a:ea typeface="Calibri"/>
                <a:cs typeface="Calibri"/>
                <a:sym typeface="Calibri"/>
              </a:rPr>
              <a:t>From a millennial perspective: this is what you have to do. </a:t>
            </a: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Strain rate as a function of strain percent is plotted in Figure 4.7 for the constant- stress creep tests conducted for each aging condition. As is evident, strain rates held steady for the four aging conditions, with the 240 h and 2.4 h aged samples exhibiting an almost identical constant strain rate. The higher strain rates at the beginning of the creep tests for all samples tested can be attributed to the strain that occurs during the initial primary creep stage. The 240 h sample exhibited an increase in strain rate towards the end of the 500 h creep test. </a:t>
            </a:r>
            <a:endParaRPr lang="en-US" sz="1100" dirty="0" smtClean="0"/>
          </a:p>
          <a:p>
            <a:pPr marL="914400" lvl="0" indent="-298450" rtl="0">
              <a:lnSpc>
                <a:spcPct val="120000"/>
              </a:lnSpc>
              <a:spcBef>
                <a:spcPts val="0"/>
              </a:spcBef>
              <a:buClr>
                <a:schemeClr val="dk1"/>
              </a:buClr>
              <a:buSzPct val="100000"/>
              <a:buFont typeface="Calibri"/>
              <a:buAutoNum type="alphaLcPeriod"/>
            </a:pPr>
            <a:endParaRPr lang="en-US" sz="1100" dirty="0">
              <a:solidFill>
                <a:srgbClr val="212121"/>
              </a:solidFill>
              <a:highlight>
                <a:srgbClr val="FFFFFF"/>
              </a:highlight>
              <a:latin typeface="Calibri"/>
              <a:ea typeface="Calibri"/>
              <a:cs typeface="Calibri"/>
              <a:sym typeface="Calibri"/>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Strain rate as a function of strain percent is plotted in Figure 4.7 for the constant- stress creep tests conducted for each aging condition. As is evident, strain rates held steady for the four aging conditions, with the 240 h and 2.4 h aged samples exhibiting an almost identical constant strain rate. The higher strain rates at the beginning of the creep tests for all samples tested can be attributed to the strain that occurs during the initial primary creep stage. The 240 h sample exhibited an increase in strain rate towards the end of the 500 h creep test. </a:t>
            </a:r>
            <a:endParaRPr lang="en-US" sz="1100" dirty="0" smtClean="0"/>
          </a:p>
          <a:p>
            <a:pPr marL="914400" lvl="0" indent="-298450" rtl="0">
              <a:lnSpc>
                <a:spcPct val="120000"/>
              </a:lnSpc>
              <a:spcBef>
                <a:spcPts val="0"/>
              </a:spcBef>
              <a:buClr>
                <a:schemeClr val="dk1"/>
              </a:buClr>
              <a:buSzPct val="100000"/>
              <a:buFont typeface="Calibri"/>
              <a:buAutoNum type="alphaLcPeriod"/>
            </a:pPr>
            <a:endParaRPr lang="en-US" sz="1100" dirty="0">
              <a:solidFill>
                <a:srgbClr val="212121"/>
              </a:solidFill>
              <a:highlight>
                <a:srgbClr val="FFFFFF"/>
              </a:highlight>
              <a:latin typeface="Calibri"/>
              <a:ea typeface="Calibri"/>
              <a:cs typeface="Calibri"/>
              <a:sym typeface="Calibri"/>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Strain rate as a function of strain percent is plotted in Figure 4.7 for the constant- stress creep tests conducted for each aging condition. As is evident, strain rates held steady for the four aging conditions, with the 240 h and 2.4 h aged samples exhibiting an almost identical constant strain rate. The higher strain rates at the beginning of the creep tests for all samples tested can be attributed to the strain that occurs during the initial primary creep stage. The 240 h sample exhibited an increase in strain rate towards the end of the 500 h creep test. </a:t>
            </a:r>
            <a:endParaRPr lang="en-US" sz="1100" dirty="0" smtClean="0"/>
          </a:p>
          <a:p>
            <a:pPr marL="914400" lvl="0" indent="-298450" rtl="0">
              <a:lnSpc>
                <a:spcPct val="120000"/>
              </a:lnSpc>
              <a:spcBef>
                <a:spcPts val="0"/>
              </a:spcBef>
              <a:buClr>
                <a:schemeClr val="dk1"/>
              </a:buClr>
              <a:buSzPct val="100000"/>
              <a:buFont typeface="Calibri"/>
              <a:buAutoNum type="alphaLcPeriod"/>
            </a:pPr>
            <a:endParaRPr lang="en-US" sz="1100" dirty="0">
              <a:solidFill>
                <a:srgbClr val="212121"/>
              </a:solidFill>
              <a:highlight>
                <a:srgbClr val="FFFFFF"/>
              </a:highlight>
              <a:latin typeface="Calibri"/>
              <a:ea typeface="Calibri"/>
              <a:cs typeface="Calibri"/>
              <a:sym typeface="Calibri"/>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Strain rate as a function of strain percent is plotted in Figure 4.7 for the constant- stress creep tests conducted for each aging condition. As is evident, strain rates held steady for the four aging conditions, with the 240 h and 2.4 h aged samples exhibiting an almost identical constant strain rate. The higher strain rates at the beginning of the creep tests for all samples tested can be attributed to the strain that occurs during the initial primary creep stage. The 240 h sample exhibited an increase in strain rate towards the end of the 500 h creep test. </a:t>
            </a:r>
            <a:endParaRPr lang="en-US" sz="1100" dirty="0" smtClean="0"/>
          </a:p>
          <a:p>
            <a:pPr marL="914400" lvl="0" indent="-298450" rtl="0">
              <a:lnSpc>
                <a:spcPct val="120000"/>
              </a:lnSpc>
              <a:spcBef>
                <a:spcPts val="0"/>
              </a:spcBef>
              <a:buClr>
                <a:schemeClr val="dk1"/>
              </a:buClr>
              <a:buSzPct val="100000"/>
              <a:buFont typeface="Calibri"/>
              <a:buAutoNum type="alphaLcPeriod"/>
            </a:pPr>
            <a:endParaRPr lang="en-US" sz="1100" dirty="0">
              <a:solidFill>
                <a:srgbClr val="212121"/>
              </a:solidFill>
              <a:highlight>
                <a:srgbClr val="FFFFFF"/>
              </a:highlight>
              <a:latin typeface="Calibri"/>
              <a:ea typeface="Calibri"/>
              <a:cs typeface="Calibri"/>
              <a:sym typeface="Calibri"/>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Strain rate as a function of strain percent is plotted in Figure 4.7 for the constant- stress creep tests conducted for each aging condition. As is evident, strain rates held steady for the four aging conditions, with the 240 h and 2.4 h aged samples exhibiting an almost identical constant strain rate. The higher strain rates at the beginning of the creep tests for all samples tested can be attributed to the strain that occurs during the initial primary creep stage. The 240 h sample exhibited an increase in strain rate towards the end of the 500 h creep test. </a:t>
            </a:r>
            <a:endParaRPr lang="en-US" sz="1100" dirty="0" smtClean="0"/>
          </a:p>
          <a:p>
            <a:pPr marL="914400" lvl="0" indent="-298450" rtl="0">
              <a:lnSpc>
                <a:spcPct val="120000"/>
              </a:lnSpc>
              <a:spcBef>
                <a:spcPts val="0"/>
              </a:spcBef>
              <a:buClr>
                <a:schemeClr val="dk1"/>
              </a:buClr>
              <a:buSzPct val="100000"/>
              <a:buFont typeface="Calibri"/>
              <a:buAutoNum type="alphaLcPeriod"/>
            </a:pPr>
            <a:endParaRPr lang="en-US" sz="1100" dirty="0">
              <a:solidFill>
                <a:srgbClr val="212121"/>
              </a:solidFill>
              <a:highlight>
                <a:srgbClr val="FFFFFF"/>
              </a:highlight>
              <a:latin typeface="Calibri"/>
              <a:ea typeface="Calibri"/>
              <a:cs typeface="Calibri"/>
              <a:sym typeface="Calibri"/>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Strain rate as a function of strain percent is plotted in Figure 4.7 for the constant- stress creep tests conducted for each aging condition. As is evident, strain rates held steady for the four aging conditions, with the 240 h and 2.4 h aged samples exhibiting an almost identical constant strain rate. The higher strain rates at the beginning of the creep tests for all samples tested can be attributed to the strain that occurs during the initial primary creep stage. The 240 h sample exhibited an increase in strain rate towards the end of the 500 h creep test. </a:t>
            </a:r>
            <a:endParaRPr lang="en-US" sz="1100" dirty="0" smtClean="0"/>
          </a:p>
          <a:p>
            <a:pPr marL="914400" lvl="0" indent="-298450" rtl="0">
              <a:lnSpc>
                <a:spcPct val="120000"/>
              </a:lnSpc>
              <a:spcBef>
                <a:spcPts val="0"/>
              </a:spcBef>
              <a:buClr>
                <a:schemeClr val="dk1"/>
              </a:buClr>
              <a:buSzPct val="100000"/>
              <a:buFont typeface="Calibri"/>
              <a:buAutoNum type="alphaLcPeriod"/>
            </a:pPr>
            <a:endParaRPr lang="en-US" sz="1100" dirty="0">
              <a:solidFill>
                <a:srgbClr val="212121"/>
              </a:solidFill>
              <a:highlight>
                <a:srgbClr val="FFFFFF"/>
              </a:highlight>
              <a:latin typeface="Calibri"/>
              <a:ea typeface="Calibri"/>
              <a:cs typeface="Calibri"/>
              <a:sym typeface="Calibri"/>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the U.S. Department of Energy has set a goal to develop materials technology needed for the construction of the critical components of coal-fired boilers and turbines that are capable of operating with steam at temperatures of 760°C and pressures of 35 MPa, which can reduce emissions, including CO2, by 20% or greater compared to today’s U.S. power plant fleet </a:t>
            </a: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200" kern="1200" dirty="0" smtClean="0">
              <a:solidFill>
                <a:schemeClr val="tx1"/>
              </a:solidFill>
              <a:effectLst/>
              <a:latin typeface="+mn-lt"/>
              <a:ea typeface="+mn-ea"/>
              <a:cs typeface="+mn-cs"/>
            </a:endParaRP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An important contributor to realizing these higher steam temperatures and pressures is the material composition of the power plants' industrial gas turbine components, super heater tubes and boilers. Aggressive environments, where metal components are exposed to water vapor, sulfur and carbon species, are a prime target for new materials</a:t>
            </a:r>
            <a:r>
              <a:rPr lang="en-US" sz="1200" kern="1200" baseline="0" dirty="0" smtClean="0">
                <a:solidFill>
                  <a:schemeClr val="tx1"/>
                </a:solidFill>
                <a:effectLst/>
                <a:latin typeface="+mn-lt"/>
                <a:ea typeface="+mn-ea"/>
                <a:cs typeface="+mn-cs"/>
              </a:rPr>
              <a:t> to</a:t>
            </a:r>
            <a:r>
              <a:rPr lang="en-US" sz="1200" kern="1200" dirty="0" smtClean="0">
                <a:solidFill>
                  <a:schemeClr val="tx1"/>
                </a:solidFill>
                <a:effectLst/>
                <a:latin typeface="+mn-lt"/>
                <a:ea typeface="+mn-ea"/>
                <a:cs typeface="+mn-cs"/>
              </a:rPr>
              <a:t> be developed. </a:t>
            </a:r>
            <a:endParaRPr lang="en-US"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200" kern="1200" dirty="0" smtClean="0">
              <a:solidFill>
                <a:schemeClr val="tx1"/>
              </a:solidFill>
              <a:effectLst/>
              <a:latin typeface="+mn-lt"/>
              <a:ea typeface="+mn-ea"/>
              <a:cs typeface="+mn-cs"/>
            </a:endParaRPr>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Metal alloys must have the necessary material properties to withstand such conditions. These properties include the materials' high-temperature long term creep strength, oxidation resistance and corrosion resistance </a:t>
            </a: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endParaRPr lang="en-US" sz="1100" dirty="0" smtClean="0"/>
          </a:p>
          <a:p>
            <a:pPr marL="914400" lvl="0" indent="-298450" rtl="0">
              <a:lnSpc>
                <a:spcPct val="120000"/>
              </a:lnSpc>
              <a:spcBef>
                <a:spcPts val="0"/>
              </a:spcBef>
              <a:buClr>
                <a:schemeClr val="dk1"/>
              </a:buClr>
              <a:buSzPct val="100000"/>
              <a:buFont typeface="Calibri"/>
              <a:buAutoNum type="alphaLcPeriod"/>
            </a:pPr>
            <a:endParaRPr lang="en-US" sz="1100" dirty="0">
              <a:solidFill>
                <a:srgbClr val="212121"/>
              </a:solidFill>
              <a:highlight>
                <a:srgbClr val="FFFFFF"/>
              </a:highlight>
              <a:latin typeface="Calibri"/>
              <a:ea typeface="Calibri"/>
              <a:cs typeface="Calibri"/>
              <a:sym typeface="Calibri"/>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Strain rate as a function of strain percent is plotted in Figure 4.7 for the constant- stress creep tests conducted for each aging condition. As is evident, strain rates held steady for the four aging conditions, with the 240 h and 2.4 h aged samples exhibiting an almost identical constant strain rate. The higher strain rates at the beginning of the creep tests for all samples tested can be attributed to the strain that occurs during the initial primary creep stage. The 240 h sample exhibited an increase in strain rate towards the end of the 500 h creep test. </a:t>
            </a:r>
            <a:endParaRPr lang="en-US" sz="1100" dirty="0" smtClean="0"/>
          </a:p>
          <a:p>
            <a:pPr marL="914400" lvl="0" indent="-298450" rtl="0">
              <a:lnSpc>
                <a:spcPct val="120000"/>
              </a:lnSpc>
              <a:spcBef>
                <a:spcPts val="0"/>
              </a:spcBef>
              <a:buClr>
                <a:schemeClr val="dk1"/>
              </a:buClr>
              <a:buSzPct val="100000"/>
              <a:buFont typeface="Calibri"/>
              <a:buAutoNum type="alphaLcPeriod"/>
            </a:pPr>
            <a:endParaRPr lang="en-US" sz="1100" dirty="0">
              <a:solidFill>
                <a:srgbClr val="212121"/>
              </a:solidFill>
              <a:highlight>
                <a:srgbClr val="FFFFFF"/>
              </a:highlight>
              <a:latin typeface="Calibri"/>
              <a:ea typeface="Calibri"/>
              <a:cs typeface="Calibri"/>
              <a:sym typeface="Calibri"/>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Strain rate as a function of strain percent is plotted in Figure 4.7 for the constant- stress creep tests conducted for each aging condition. As is evident, strain rates held steady for the four aging conditions, with the 240 h and 2.4 h aged samples exhibiting an almost identical constant strain rate. The higher strain rates at the beginning of the creep tests for all samples tested can be attributed to the strain that occurs during the initial primary creep stage. The 240 h sample exhibited an increase in strain rate towards the end of the 500 h creep test. </a:t>
            </a:r>
            <a:endParaRPr lang="en-US" sz="1100" dirty="0" smtClean="0"/>
          </a:p>
          <a:p>
            <a:pPr marL="914400" lvl="0" indent="-298450" rtl="0">
              <a:lnSpc>
                <a:spcPct val="120000"/>
              </a:lnSpc>
              <a:spcBef>
                <a:spcPts val="0"/>
              </a:spcBef>
              <a:buClr>
                <a:schemeClr val="dk1"/>
              </a:buClr>
              <a:buSzPct val="100000"/>
              <a:buFont typeface="Calibri"/>
              <a:buAutoNum type="alphaLcPeriod"/>
            </a:pPr>
            <a:endParaRPr lang="en-US" sz="1100" dirty="0">
              <a:solidFill>
                <a:srgbClr val="212121"/>
              </a:solidFill>
              <a:highlight>
                <a:srgbClr val="FFFFFF"/>
              </a:highlight>
              <a:latin typeface="Calibri"/>
              <a:ea typeface="Calibri"/>
              <a:cs typeface="Calibri"/>
              <a:sym typeface="Calibri"/>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Strain rate as a function of strain percent is plotted in Figure 4.7 for the constant- stress creep tests conducted for each aging condition. As is evident, strain rates held steady for the four aging conditions, with the 240 h and 2.4 h aged samples exhibiting an almost identical constant strain rate. The higher strain rates at the beginning of the creep tests for all samples tested can be attributed to the strain that occurs during the initial primary creep stage. The 240 h sample exhibited an increase in strain rate towards the end of the 500 h creep test. </a:t>
            </a:r>
            <a:endParaRPr lang="en-US" sz="1100" dirty="0" smtClean="0"/>
          </a:p>
          <a:p>
            <a:pPr marL="914400" lvl="0" indent="-298450" rtl="0">
              <a:lnSpc>
                <a:spcPct val="120000"/>
              </a:lnSpc>
              <a:spcBef>
                <a:spcPts val="0"/>
              </a:spcBef>
              <a:buClr>
                <a:schemeClr val="dk1"/>
              </a:buClr>
              <a:buSzPct val="100000"/>
              <a:buFont typeface="Calibri"/>
              <a:buAutoNum type="alphaLcPeriod"/>
            </a:pPr>
            <a:endParaRPr lang="en-US" sz="1100" dirty="0">
              <a:solidFill>
                <a:srgbClr val="212121"/>
              </a:solidFill>
              <a:highlight>
                <a:srgbClr val="FFFFFF"/>
              </a:highlight>
              <a:latin typeface="Calibri"/>
              <a:ea typeface="Calibri"/>
              <a:cs typeface="Calibri"/>
              <a:sym typeface="Calibri"/>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Strain rate as a function of strain percent is plotted in Figure 4.7 for the constant- stress creep tests conducted for each aging condition. As is evident, strain rates held steady for the four aging conditions, with the 240 h and 2.4 h aged samples exhibiting an almost identical constant strain rate. The higher strain rates at the beginning of the creep tests for all samples tested can be attributed to the strain that occurs during the initial primary creep stage. The 240 h sample exhibited an increase in strain rate towards the end of the 500 h creep test. </a:t>
            </a:r>
            <a:endParaRPr lang="en-US" sz="1100" dirty="0" smtClean="0"/>
          </a:p>
          <a:p>
            <a:pPr marL="914400" lvl="0" indent="-298450" rtl="0">
              <a:lnSpc>
                <a:spcPct val="120000"/>
              </a:lnSpc>
              <a:spcBef>
                <a:spcPts val="0"/>
              </a:spcBef>
              <a:buClr>
                <a:schemeClr val="dk1"/>
              </a:buClr>
              <a:buSzPct val="100000"/>
              <a:buFont typeface="Calibri"/>
              <a:buAutoNum type="alphaLcPeriod"/>
            </a:pPr>
            <a:endParaRPr lang="en-US" sz="1100" dirty="0">
              <a:solidFill>
                <a:srgbClr val="212121"/>
              </a:solidFill>
              <a:highlight>
                <a:srgbClr val="FFFFFF"/>
              </a:highlight>
              <a:latin typeface="Calibri"/>
              <a:ea typeface="Calibri"/>
              <a:cs typeface="Calibri"/>
              <a:sym typeface="Calibri"/>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Strain rate as a function of strain percent is plotted in Figure 4.7 for the constant- stress creep tests conducted for each aging condition. As is evident, strain rates held steady for the four aging conditions, with the 240 h and 2.4 h aged samples exhibiting an almost identical constant strain rate. The higher strain rates at the beginning of the creep tests for all samples tested can be attributed to the strain that occurs during the initial primary creep stage. The 240 h sample exhibited an increase in strain rate towards the end of the 500 h creep test. </a:t>
            </a:r>
            <a:endParaRPr lang="en-US" sz="1100" dirty="0" smtClean="0"/>
          </a:p>
          <a:p>
            <a:pPr marL="914400" lvl="0" indent="-298450" rtl="0">
              <a:lnSpc>
                <a:spcPct val="120000"/>
              </a:lnSpc>
              <a:spcBef>
                <a:spcPts val="0"/>
              </a:spcBef>
              <a:buClr>
                <a:schemeClr val="dk1"/>
              </a:buClr>
              <a:buSzPct val="100000"/>
              <a:buFont typeface="Calibri"/>
              <a:buAutoNum type="alphaLcPeriod"/>
            </a:pPr>
            <a:endParaRPr lang="en-US" sz="1100" dirty="0">
              <a:solidFill>
                <a:srgbClr val="212121"/>
              </a:solidFill>
              <a:highlight>
                <a:srgbClr val="FFFFFF"/>
              </a:highlight>
              <a:latin typeface="Calibri"/>
              <a:ea typeface="Calibri"/>
              <a:cs typeface="Calibri"/>
              <a:sym typeface="Calibri"/>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Strain rate as a function of strain percent is plotted in Figure 4.7 for the constant- stress creep tests conducted for each aging condition. As is evident, strain rates held steady for the four aging conditions, with the 240 h and 2.4 h aged samples exhibiting an almost identical constant strain rate. The higher strain rates at the beginning of the creep tests for all samples tested can be attributed to the strain that occurs during the initial primary creep stage. The 240 h sample exhibited an increase in strain rate towards the end of the 500 h creep test. </a:t>
            </a:r>
            <a:endParaRPr lang="en-US" sz="1100" dirty="0" smtClean="0"/>
          </a:p>
          <a:p>
            <a:pPr marL="914400" lvl="0" indent="-298450" rtl="0">
              <a:lnSpc>
                <a:spcPct val="120000"/>
              </a:lnSpc>
              <a:spcBef>
                <a:spcPts val="0"/>
              </a:spcBef>
              <a:buClr>
                <a:schemeClr val="dk1"/>
              </a:buClr>
              <a:buSzPct val="100000"/>
              <a:buFont typeface="Calibri"/>
              <a:buAutoNum type="alphaLcPeriod"/>
            </a:pPr>
            <a:endParaRPr lang="en-US" sz="1100" dirty="0">
              <a:solidFill>
                <a:srgbClr val="212121"/>
              </a:solidFill>
              <a:highlight>
                <a:srgbClr val="FFFFFF"/>
              </a:highlight>
              <a:latin typeface="Calibri"/>
              <a:ea typeface="Calibri"/>
              <a:cs typeface="Calibri"/>
              <a:sym typeface="Calibri"/>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615950" marR="0" lvl="0" indent="0" algn="l" defTabSz="457200" rtl="0" eaLnBrk="1" fontAlgn="auto" latinLnBrk="0" hangingPunct="1">
              <a:lnSpc>
                <a:spcPct val="120000"/>
              </a:lnSpc>
              <a:spcBef>
                <a:spcPts val="0"/>
              </a:spcBef>
              <a:spcAft>
                <a:spcPts val="0"/>
              </a:spcAft>
              <a:buClr>
                <a:schemeClr val="dk1"/>
              </a:buClr>
              <a:buSzPct val="100000"/>
              <a:buFont typeface="Calibri"/>
              <a:buNone/>
              <a:tabLst/>
              <a:defRPr/>
            </a:pPr>
            <a:r>
              <a:rPr lang="en-US" sz="1200" kern="1200" dirty="0" smtClean="0">
                <a:solidFill>
                  <a:schemeClr val="tx1"/>
                </a:solidFill>
                <a:effectLst/>
                <a:latin typeface="+mn-lt"/>
                <a:ea typeface="+mn-ea"/>
                <a:cs typeface="+mn-cs"/>
              </a:rPr>
              <a:t>Strain rate as a function of strain percent is plotted in Figure 4.7 for the constant- stress creep tests conducted for each aging condition. As is evident, strain rates held steady for the four aging conditions, with the 240 h and 2.4 h aged samples exhibiting an almost identical constant strain rate. The higher strain rates at the beginning of the creep tests for all samples tested can be attributed to the strain that occurs during the initial primary creep stage. The 240 h sample exhibited an increase in strain rate towards the end of the 500 h creep test. </a:t>
            </a:r>
            <a:endParaRPr lang="en-US" sz="1100" dirty="0" smtClean="0"/>
          </a:p>
          <a:p>
            <a:pPr marL="914400" lvl="0" indent="-298450" rtl="0">
              <a:lnSpc>
                <a:spcPct val="120000"/>
              </a:lnSpc>
              <a:spcBef>
                <a:spcPts val="0"/>
              </a:spcBef>
              <a:buClr>
                <a:schemeClr val="dk1"/>
              </a:buClr>
              <a:buSzPct val="100000"/>
              <a:buFont typeface="Calibri"/>
              <a:buAutoNum type="alphaLcPeriod"/>
            </a:pPr>
            <a:endParaRPr lang="en-US" sz="1100" dirty="0">
              <a:solidFill>
                <a:srgbClr val="212121"/>
              </a:solidFill>
              <a:highlight>
                <a:srgbClr val="FFFFFF"/>
              </a:highlight>
              <a:latin typeface="Calibri"/>
              <a:ea typeface="Calibri"/>
              <a:cs typeface="Calibri"/>
              <a:sym typeface="Calibri"/>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Nickel-based </a:t>
            </a:r>
            <a:r>
              <a:rPr lang="en-US" sz="1200" kern="1200" dirty="0" err="1" smtClean="0">
                <a:solidFill>
                  <a:schemeClr val="tx1"/>
                </a:solidFill>
                <a:effectLst/>
                <a:latin typeface="+mn-lt"/>
                <a:ea typeface="+mn-ea"/>
                <a:cs typeface="+mn-cs"/>
              </a:rPr>
              <a:t>superalloys</a:t>
            </a:r>
            <a:r>
              <a:rPr lang="en-US" sz="1200" kern="1200" dirty="0" smtClean="0">
                <a:solidFill>
                  <a:schemeClr val="tx1"/>
                </a:solidFill>
                <a:effectLst/>
                <a:latin typeface="+mn-lt"/>
                <a:ea typeface="+mn-ea"/>
                <a:cs typeface="+mn-cs"/>
              </a:rPr>
              <a:t> and austenitic alloys with high nickel concentrations perform well and have the necessary creep strength and oxidation and corrosion resistance to withstand such conditions, but are prohibitively expensive and not economically viable except for use in specialized applications due to nickel’s relatively high cost.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Thus, new iron-based alloys are being researched and developed that can withstand the demands of such energy conversion and combustion systems as well as to decrease reliance on costly nickel-based alloys.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One promising class of alloys that are low in cost and potentially capable of withstanding the rigors placed on the materials by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high temperature energy applications are alumina-forming austenitic stainless steels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more investigation is needed into the oxidation and corrosion resistance as well as their creep strength in order for this class of steels to be widely used as an alternative to nickel-based alloys </a:t>
            </a:r>
            <a:endParaRPr lang="en-US" dirty="0" smtClean="0"/>
          </a:p>
          <a:p>
            <a:r>
              <a:rPr lang="en-US" sz="1200"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Researchers at Oak Ridge National Laboratory have developed a new family of AFAs in the last few years that have yielded promising results for use at temperatures above 700°C in aggressive environments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These new AFAs being developed are composed </a:t>
            </a:r>
            <a:r>
              <a:rPr lang="en-US" sz="1200" kern="1200" baseline="0" dirty="0" smtClean="0">
                <a:solidFill>
                  <a:schemeClr val="tx1"/>
                </a:solidFill>
                <a:effectLst/>
                <a:latin typeface="+mn-lt"/>
                <a:ea typeface="+mn-ea"/>
                <a:cs typeface="+mn-cs"/>
              </a:rPr>
              <a:t>of iron, nickel, chromium, aluminum and niobium </a:t>
            </a:r>
            <a:r>
              <a:rPr lang="en-US" sz="1200" kern="1200" dirty="0" smtClean="0">
                <a:solidFill>
                  <a:schemeClr val="tx1"/>
                </a:solidFill>
                <a:effectLst/>
                <a:latin typeface="+mn-lt"/>
                <a:ea typeface="+mn-ea"/>
                <a:cs typeface="+mn-cs"/>
              </a:rPr>
              <a:t>with varying alloying additions to maintain a single phase austenitic matrix microstructure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Relatively small amounts of aluminum additions to austenitic steels have the ability to form the protective alumina surface layer</a:t>
            </a:r>
            <a:r>
              <a:rPr lang="en-US" sz="1200" kern="1200" baseline="0" dirty="0" smtClean="0">
                <a:solidFill>
                  <a:schemeClr val="tx1"/>
                </a:solidFill>
                <a:effectLst/>
                <a:latin typeface="+mn-lt"/>
                <a:ea typeface="+mn-ea"/>
                <a:cs typeface="+mn-cs"/>
              </a:rPr>
              <a:t> and</a:t>
            </a:r>
            <a:r>
              <a:rPr lang="en-US" sz="1200" kern="1200" dirty="0" smtClean="0">
                <a:solidFill>
                  <a:schemeClr val="tx1"/>
                </a:solidFill>
                <a:effectLst/>
                <a:latin typeface="+mn-lt"/>
                <a:ea typeface="+mn-ea"/>
                <a:cs typeface="+mn-cs"/>
              </a:rPr>
              <a:t> it’s been shown that these alumina scale formations remain stable at operating temperatures from 650-800°C making AFAs the preferred choice for use in low-cost, high-temperature structural materials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In the past, AFAs have primarily used MC carbides (with the metal primarily being niobium) or γ’-Ni3Al for their strength, with particles around~10 nm in size being effective at increasing creep strength by pinning dislocations in the </a:t>
            </a:r>
            <a:r>
              <a:rPr lang="en-US" sz="1200" kern="1200" dirty="0" err="1" smtClean="0">
                <a:solidFill>
                  <a:schemeClr val="tx1"/>
                </a:solidFill>
                <a:effectLst/>
                <a:latin typeface="+mn-lt"/>
                <a:ea typeface="+mn-ea"/>
                <a:cs typeface="+mn-cs"/>
              </a:rPr>
              <a:t>f.c.c</a:t>
            </a:r>
            <a:r>
              <a:rPr lang="en-US" sz="1200" kern="1200" dirty="0" smtClean="0">
                <a:solidFill>
                  <a:schemeClr val="tx1"/>
                </a:solidFill>
                <a:effectLst/>
                <a:latin typeface="+mn-lt"/>
                <a:ea typeface="+mn-ea"/>
                <a:cs typeface="+mn-cs"/>
              </a:rPr>
              <a:t>. austenitic matrix. However at temperatures above 800°C, the carbides coarsen and dissolve.</a:t>
            </a:r>
            <a:r>
              <a:rPr lang="en-US" sz="1200" kern="1200" baseline="0" dirty="0" smtClean="0">
                <a:solidFill>
                  <a:schemeClr val="tx1"/>
                </a:solidFill>
                <a:effectLst/>
                <a:latin typeface="+mn-lt"/>
                <a:ea typeface="+mn-ea"/>
                <a:cs typeface="+mn-cs"/>
              </a:rPr>
              <a:t>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Newer grades of AFAs being developed have an austenitic face-centered-cubic instead of a body centered cubic matrix, and their elevated temperature creep resistance and strength is achieved through not only the existing carbides and L12 precipitates, but also Laves phase and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-type B2 precipitates.</a:t>
            </a:r>
            <a:r>
              <a:rPr lang="en-US" sz="1200" kern="1200" baseline="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For the L12 Precipitates, pictured at the top, a</a:t>
            </a:r>
            <a:r>
              <a:rPr lang="en-US" sz="1200" kern="1200" dirty="0" smtClean="0">
                <a:solidFill>
                  <a:schemeClr val="tx1"/>
                </a:solidFill>
                <a:effectLst/>
                <a:latin typeface="+mn-lt"/>
                <a:ea typeface="+mn-ea"/>
                <a:cs typeface="+mn-cs"/>
              </a:rPr>
              <a:t>lthough they were found present at 750°C, they were not found at 800°C, negating the precipitates’ strengthening effects at temperatures of 800°C or greater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endParaRPr lang="en-US" dirty="0" smtClean="0"/>
          </a:p>
          <a:p>
            <a:endParaRPr lang="en-US" dirty="0" smtClean="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Creep strengthening has been achieved in AFAs with Laves phase precipitates (the hexagonal structure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pictured above)</a:t>
            </a:r>
            <a:r>
              <a:rPr lang="en-US" sz="1200" kern="1200" baseline="0" dirty="0" smtClean="0">
                <a:solidFill>
                  <a:schemeClr val="tx1"/>
                </a:solidFill>
                <a:effectLst/>
                <a:latin typeface="+mn-lt"/>
                <a:ea typeface="+mn-ea"/>
                <a:cs typeface="+mn-cs"/>
              </a:rPr>
              <a:t> along grain boundaries and with fine dispersions of the precipitate within the austenitic iron matrix. The Laves phase </a:t>
            </a:r>
            <a:r>
              <a:rPr lang="en-US" sz="1200" kern="1200" baseline="0" dirty="0" err="1" smtClean="0">
                <a:solidFill>
                  <a:schemeClr val="tx1"/>
                </a:solidFill>
                <a:effectLst/>
                <a:latin typeface="+mn-lt"/>
                <a:ea typeface="+mn-ea"/>
                <a:cs typeface="+mn-cs"/>
              </a:rPr>
              <a:t>precipites</a:t>
            </a:r>
            <a:r>
              <a:rPr lang="en-US" sz="1200" kern="1200" baseline="0" dirty="0" smtClean="0">
                <a:solidFill>
                  <a:schemeClr val="tx1"/>
                </a:solidFill>
                <a:effectLst/>
                <a:latin typeface="+mn-lt"/>
                <a:ea typeface="+mn-ea"/>
                <a:cs typeface="+mn-cs"/>
              </a:rPr>
              <a:t> are stable up to 1640C, making them a good candidate </a:t>
            </a:r>
            <a:r>
              <a:rPr lang="en-US" sz="1200" kern="1200" dirty="0" smtClean="0">
                <a:solidFill>
                  <a:schemeClr val="tx1"/>
                </a:solidFill>
                <a:effectLst/>
                <a:latin typeface="+mn-lt"/>
                <a:ea typeface="+mn-ea"/>
                <a:cs typeface="+mn-cs"/>
              </a:rPr>
              <a:t>for strengthening AFAs at elevated temperatures.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the Laves phase particles increase in density and size, the brittle properties of the precipitate cause the material to lose its strength and creep resistance. Thus, a fine particle dispersion diameter of &lt;100 nm is recommended to match</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creep strength exhibited by AFAs strengthened with carbides and prevent failure of the material.</a:t>
            </a:r>
            <a:r>
              <a:rPr lang="en-US" sz="1200" kern="1200" baseline="0" dirty="0" smtClean="0">
                <a:solidFill>
                  <a:schemeClr val="tx1"/>
                </a:solidFill>
                <a:effectLst/>
                <a:latin typeface="+mn-lt"/>
                <a:ea typeface="+mn-ea"/>
                <a:cs typeface="+mn-cs"/>
              </a:rPr>
              <a:t> The pinning of dislocations leads to an increase in the alloy’s creep strength.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Dislocations that pile up near Laves phase grain boundaries were</a:t>
            </a:r>
            <a:r>
              <a:rPr lang="en-US" sz="1200" kern="1200" baseline="0" dirty="0" smtClean="0">
                <a:solidFill>
                  <a:schemeClr val="tx1"/>
                </a:solidFill>
                <a:effectLst/>
                <a:latin typeface="+mn-lt"/>
                <a:ea typeface="+mn-ea"/>
                <a:cs typeface="+mn-cs"/>
              </a:rPr>
              <a:t> found to be</a:t>
            </a:r>
            <a:r>
              <a:rPr lang="en-US" sz="1200" kern="1200" dirty="0" smtClean="0">
                <a:solidFill>
                  <a:schemeClr val="tx1"/>
                </a:solidFill>
                <a:effectLst/>
                <a:latin typeface="+mn-lt"/>
                <a:ea typeface="+mn-ea"/>
                <a:cs typeface="+mn-cs"/>
              </a:rPr>
              <a:t> effective at suppressing local deformation by inhibiting the motion of dislocations and thereby increasing the long-term creep strength of the alloy.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This creep-strengthening mechanism was coined </a:t>
            </a:r>
            <a:r>
              <a:rPr lang="en-US" sz="1200" i="1" kern="1200" dirty="0" smtClean="0">
                <a:solidFill>
                  <a:schemeClr val="tx1"/>
                </a:solidFill>
                <a:effectLst/>
                <a:latin typeface="+mn-lt"/>
                <a:ea typeface="+mn-ea"/>
                <a:cs typeface="+mn-cs"/>
              </a:rPr>
              <a:t>“grain boundary precipitation strengthening”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At elevated temperatures, B2-type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precipitates (pictured below) play an important role in providing corrosion and oxidation resistance by acting as an aluminum reservoir for the formation of the alumina protective layer. They are not effective in improving the high-temperature tensile strength at temperatures greater than 400°C, however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it’s been posited that B2-type </a:t>
            </a:r>
            <a:r>
              <a:rPr lang="en-US" sz="1200" kern="1200" dirty="0" err="1" smtClean="0">
                <a:solidFill>
                  <a:schemeClr val="tx1"/>
                </a:solidFill>
                <a:effectLst/>
                <a:latin typeface="+mn-lt"/>
                <a:ea typeface="+mn-ea"/>
                <a:cs typeface="+mn-cs"/>
              </a:rPr>
              <a:t>NiAl</a:t>
            </a:r>
            <a:r>
              <a:rPr lang="en-US" sz="1200" kern="1200" dirty="0" smtClean="0">
                <a:solidFill>
                  <a:schemeClr val="tx1"/>
                </a:solidFill>
                <a:effectLst/>
                <a:latin typeface="+mn-lt"/>
                <a:ea typeface="+mn-ea"/>
                <a:cs typeface="+mn-cs"/>
              </a:rPr>
              <a:t> precipitates improve creep resistance by either affecting the climb of dislocations in the matrix or by limiting crack propagation during creep deformation due to the precipitates’ discontinuous and granular-shape.</a:t>
            </a:r>
            <a:r>
              <a:rPr lang="en-US" sz="1200" kern="1200" baseline="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endParaRPr lang="en-US" dirty="0" smtClean="0"/>
          </a:p>
          <a:p>
            <a:endParaRPr lang="en-US" dirty="0" smtClean="0"/>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sp>
        <p:nvSpPr>
          <p:cNvPr id="18" name="Shape 18"/>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9" name="Shape 19"/>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a:lvl1pPr>
            <a:lvl2pPr marL="457200" marR="0" lvl="1" indent="0" algn="ctr" rtl="0">
              <a:spcBef>
                <a:spcPts val="560"/>
              </a:spcBef>
              <a:buClr>
                <a:srgbClr val="888888"/>
              </a:buClr>
              <a:buFont typeface="Arial"/>
              <a:buNone/>
              <a:defRPr/>
            </a:lvl2pPr>
            <a:lvl3pPr marL="914400" marR="0" lvl="2" indent="0" algn="ctr" rtl="0">
              <a:spcBef>
                <a:spcPts val="480"/>
              </a:spcBef>
              <a:buClr>
                <a:srgbClr val="888888"/>
              </a:buClr>
              <a:buFont typeface="Arial"/>
              <a:buNone/>
              <a:defRPr/>
            </a:lvl3pPr>
            <a:lvl4pPr marL="1371600" marR="0" lvl="3" indent="0" algn="ctr" rtl="0">
              <a:spcBef>
                <a:spcPts val="400"/>
              </a:spcBef>
              <a:buClr>
                <a:srgbClr val="888888"/>
              </a:buClr>
              <a:buFont typeface="Arial"/>
              <a:buNone/>
              <a:defRPr/>
            </a:lvl4pPr>
            <a:lvl5pPr marL="1828800" marR="0" lvl="4" indent="0" algn="ctr" rtl="0">
              <a:spcBef>
                <a:spcPts val="400"/>
              </a:spcBef>
              <a:buClr>
                <a:srgbClr val="888888"/>
              </a:buClr>
              <a:buFont typeface="Arial"/>
              <a:buNone/>
              <a:defRPr/>
            </a:lvl5pPr>
            <a:lvl6pPr marL="2286000" marR="0" lvl="5" indent="0" algn="ctr" rtl="0">
              <a:spcBef>
                <a:spcPts val="400"/>
              </a:spcBef>
              <a:buClr>
                <a:srgbClr val="888888"/>
              </a:buClr>
              <a:buFont typeface="Arial"/>
              <a:buNone/>
              <a:defRPr/>
            </a:lvl6pPr>
            <a:lvl7pPr marL="2743200" marR="0" lvl="6" indent="0" algn="ctr" rtl="0">
              <a:spcBef>
                <a:spcPts val="400"/>
              </a:spcBef>
              <a:buClr>
                <a:srgbClr val="888888"/>
              </a:buClr>
              <a:buFont typeface="Arial"/>
              <a:buNone/>
              <a:defRPr/>
            </a:lvl7pPr>
            <a:lvl8pPr marL="3200400" marR="0" lvl="7" indent="0" algn="ctr" rtl="0">
              <a:spcBef>
                <a:spcPts val="400"/>
              </a:spcBef>
              <a:buClr>
                <a:srgbClr val="888888"/>
              </a:buClr>
              <a:buFont typeface="Arial"/>
              <a:buNone/>
              <a:defRPr/>
            </a:lvl8pPr>
            <a:lvl9pPr marL="3657600" marR="0" lvl="8" indent="0" algn="ctr" rtl="0">
              <a:spcBef>
                <a:spcPts val="400"/>
              </a:spcBef>
              <a:buClr>
                <a:srgbClr val="888888"/>
              </a:buClr>
              <a:buFont typeface="Arial"/>
              <a:buNone/>
              <a:defRPr/>
            </a:lvl9pPr>
          </a:lstStyle>
          <a:p>
            <a:endParaRPr/>
          </a:p>
        </p:txBody>
      </p:sp>
      <p:sp>
        <p:nvSpPr>
          <p:cNvPr id="20" name="Shape 2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21" name="Shape 2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5" name="Shape 75"/>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lvl="0" indent="-139700" algn="l" rtl="0">
              <a:spcBef>
                <a:spcPts val="640"/>
              </a:spcBef>
              <a:buClr>
                <a:schemeClr val="dk1"/>
              </a:buClr>
              <a:buFont typeface="Arial"/>
              <a:buChar char="•"/>
              <a:defRPr/>
            </a:lvl1pPr>
            <a:lvl2pPr marL="742950" lvl="1" indent="-107950" algn="l" rtl="0">
              <a:spcBef>
                <a:spcPts val="560"/>
              </a:spcBef>
              <a:buClr>
                <a:schemeClr val="dk1"/>
              </a:buClr>
              <a:buFont typeface="Arial"/>
              <a:buChar char="–"/>
              <a:defRPr/>
            </a:lvl2pPr>
            <a:lvl3pPr marL="1143000" lvl="2" indent="-76200" algn="l" rtl="0">
              <a:spcBef>
                <a:spcPts val="480"/>
              </a:spcBef>
              <a:buClr>
                <a:schemeClr val="dk1"/>
              </a:buClr>
              <a:buFont typeface="Arial"/>
              <a:buChar char="•"/>
              <a:defRPr/>
            </a:lvl3pPr>
            <a:lvl4pPr marL="1600200" lvl="3" indent="-101600" algn="l" rtl="0">
              <a:spcBef>
                <a:spcPts val="400"/>
              </a:spcBef>
              <a:buClr>
                <a:schemeClr val="dk1"/>
              </a:buClr>
              <a:buFont typeface="Arial"/>
              <a:buChar char="–"/>
              <a:defRPr/>
            </a:lvl4pPr>
            <a:lvl5pPr marL="2057400" lvl="4" indent="-101600" algn="l" rtl="0">
              <a:spcBef>
                <a:spcPts val="400"/>
              </a:spcBef>
              <a:buClr>
                <a:schemeClr val="dk1"/>
              </a:buClr>
              <a:buFont typeface="Arial"/>
              <a:buChar char="»"/>
              <a:defRPr/>
            </a:lvl5pPr>
            <a:lvl6pPr marL="2514600" lvl="5" indent="-101600" algn="l" rtl="0">
              <a:spcBef>
                <a:spcPts val="400"/>
              </a:spcBef>
              <a:buClr>
                <a:schemeClr val="dk1"/>
              </a:buClr>
              <a:buFont typeface="Arial"/>
              <a:buChar char="•"/>
              <a:defRPr/>
            </a:lvl6pPr>
            <a:lvl7pPr marL="2971800" lvl="6" indent="-101600" algn="l" rtl="0">
              <a:spcBef>
                <a:spcPts val="400"/>
              </a:spcBef>
              <a:buClr>
                <a:schemeClr val="dk1"/>
              </a:buClr>
              <a:buFont typeface="Arial"/>
              <a:buChar char="•"/>
              <a:defRPr/>
            </a:lvl7pPr>
            <a:lvl8pPr marL="3429000" lvl="7" indent="-101600" algn="l" rtl="0">
              <a:spcBef>
                <a:spcPts val="400"/>
              </a:spcBef>
              <a:buClr>
                <a:schemeClr val="dk1"/>
              </a:buClr>
              <a:buFont typeface="Arial"/>
              <a:buChar char="•"/>
              <a:defRPr/>
            </a:lvl8pPr>
            <a:lvl9pPr marL="3886200" lvl="8" indent="-101600" algn="l" rtl="0">
              <a:spcBef>
                <a:spcPts val="400"/>
              </a:spcBef>
              <a:buClr>
                <a:schemeClr val="dk1"/>
              </a:buClr>
              <a:buFont typeface="Arial"/>
              <a:buChar char="•"/>
              <a:defRPr/>
            </a:lvl9pPr>
          </a:lstStyle>
          <a:p>
            <a:endParaRPr/>
          </a:p>
        </p:txBody>
      </p:sp>
      <p:sp>
        <p:nvSpPr>
          <p:cNvPr id="76" name="Shape 7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77" name="Shape 7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78" name="Shape 78"/>
          <p:cNvSpPr txBox="1">
            <a:spLocks noGrp="1"/>
          </p:cNvSpPr>
          <p:nvPr>
            <p:ph type="sldNum" idx="12"/>
          </p:nvPr>
        </p:nvSpPr>
        <p:spPr>
          <a:xfrm>
            <a:off x="6899075" y="6356362"/>
            <a:ext cx="21335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1" name="Shape 81"/>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lvl="0" indent="-139700" algn="l" rtl="0">
              <a:spcBef>
                <a:spcPts val="640"/>
              </a:spcBef>
              <a:buClr>
                <a:schemeClr val="dk1"/>
              </a:buClr>
              <a:buFont typeface="Arial"/>
              <a:buChar char="•"/>
              <a:defRPr/>
            </a:lvl1pPr>
            <a:lvl2pPr marL="742950" lvl="1" indent="-107950" algn="l" rtl="0">
              <a:spcBef>
                <a:spcPts val="560"/>
              </a:spcBef>
              <a:buClr>
                <a:schemeClr val="dk1"/>
              </a:buClr>
              <a:buFont typeface="Arial"/>
              <a:buChar char="–"/>
              <a:defRPr/>
            </a:lvl2pPr>
            <a:lvl3pPr marL="1143000" lvl="2" indent="-76200" algn="l" rtl="0">
              <a:spcBef>
                <a:spcPts val="480"/>
              </a:spcBef>
              <a:buClr>
                <a:schemeClr val="dk1"/>
              </a:buClr>
              <a:buFont typeface="Arial"/>
              <a:buChar char="•"/>
              <a:defRPr/>
            </a:lvl3pPr>
            <a:lvl4pPr marL="1600200" lvl="3" indent="-101600" algn="l" rtl="0">
              <a:spcBef>
                <a:spcPts val="400"/>
              </a:spcBef>
              <a:buClr>
                <a:schemeClr val="dk1"/>
              </a:buClr>
              <a:buFont typeface="Arial"/>
              <a:buChar char="–"/>
              <a:defRPr/>
            </a:lvl4pPr>
            <a:lvl5pPr marL="2057400" lvl="4" indent="-101600" algn="l" rtl="0">
              <a:spcBef>
                <a:spcPts val="400"/>
              </a:spcBef>
              <a:buClr>
                <a:schemeClr val="dk1"/>
              </a:buClr>
              <a:buFont typeface="Arial"/>
              <a:buChar char="»"/>
              <a:defRPr/>
            </a:lvl5pPr>
            <a:lvl6pPr marL="2514600" lvl="5" indent="-101600" algn="l" rtl="0">
              <a:spcBef>
                <a:spcPts val="400"/>
              </a:spcBef>
              <a:buClr>
                <a:schemeClr val="dk1"/>
              </a:buClr>
              <a:buFont typeface="Arial"/>
              <a:buChar char="•"/>
              <a:defRPr/>
            </a:lvl6pPr>
            <a:lvl7pPr marL="2971800" lvl="6" indent="-101600" algn="l" rtl="0">
              <a:spcBef>
                <a:spcPts val="400"/>
              </a:spcBef>
              <a:buClr>
                <a:schemeClr val="dk1"/>
              </a:buClr>
              <a:buFont typeface="Arial"/>
              <a:buChar char="•"/>
              <a:defRPr/>
            </a:lvl7pPr>
            <a:lvl8pPr marL="3429000" lvl="7" indent="-101600" algn="l" rtl="0">
              <a:spcBef>
                <a:spcPts val="400"/>
              </a:spcBef>
              <a:buClr>
                <a:schemeClr val="dk1"/>
              </a:buClr>
              <a:buFont typeface="Arial"/>
              <a:buChar char="•"/>
              <a:defRPr/>
            </a:lvl8pPr>
            <a:lvl9pPr marL="3886200" lvl="8" indent="-101600" algn="l" rtl="0">
              <a:spcBef>
                <a:spcPts val="400"/>
              </a:spcBef>
              <a:buClr>
                <a:schemeClr val="dk1"/>
              </a:buClr>
              <a:buFont typeface="Arial"/>
              <a:buChar char="•"/>
              <a:defRPr/>
            </a:lvl9pPr>
          </a:lstStyle>
          <a:p>
            <a:endParaRPr/>
          </a:p>
        </p:txBody>
      </p:sp>
      <p:sp>
        <p:nvSpPr>
          <p:cNvPr id="82" name="Shape 8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83" name="Shape 8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84" name="Shape 84"/>
          <p:cNvSpPr txBox="1">
            <a:spLocks noGrp="1"/>
          </p:cNvSpPr>
          <p:nvPr>
            <p:ph type="sldNum" idx="12"/>
          </p:nvPr>
        </p:nvSpPr>
        <p:spPr>
          <a:xfrm>
            <a:off x="6899075" y="6356362"/>
            <a:ext cx="21335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4" name="Shape 24"/>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lvl="0" indent="-139700" algn="l" rtl="0">
              <a:spcBef>
                <a:spcPts val="640"/>
              </a:spcBef>
              <a:buClr>
                <a:schemeClr val="dk1"/>
              </a:buClr>
              <a:buFont typeface="Arial"/>
              <a:buChar char="•"/>
              <a:defRPr/>
            </a:lvl1pPr>
            <a:lvl2pPr marL="742950" lvl="1" indent="-107950" algn="l" rtl="0">
              <a:spcBef>
                <a:spcPts val="560"/>
              </a:spcBef>
              <a:buClr>
                <a:schemeClr val="dk1"/>
              </a:buClr>
              <a:buFont typeface="Arial"/>
              <a:buChar char="–"/>
              <a:defRPr/>
            </a:lvl2pPr>
            <a:lvl3pPr marL="1143000" lvl="2" indent="-76200" algn="l" rtl="0">
              <a:spcBef>
                <a:spcPts val="480"/>
              </a:spcBef>
              <a:buClr>
                <a:schemeClr val="dk1"/>
              </a:buClr>
              <a:buFont typeface="Arial"/>
              <a:buChar char="•"/>
              <a:defRPr/>
            </a:lvl3pPr>
            <a:lvl4pPr marL="1600200" lvl="3" indent="-101600" algn="l" rtl="0">
              <a:spcBef>
                <a:spcPts val="400"/>
              </a:spcBef>
              <a:buClr>
                <a:schemeClr val="dk1"/>
              </a:buClr>
              <a:buFont typeface="Arial"/>
              <a:buChar char="–"/>
              <a:defRPr/>
            </a:lvl4pPr>
            <a:lvl5pPr marL="2057400" lvl="4" indent="-101600" algn="l" rtl="0">
              <a:spcBef>
                <a:spcPts val="400"/>
              </a:spcBef>
              <a:buClr>
                <a:schemeClr val="dk1"/>
              </a:buClr>
              <a:buFont typeface="Arial"/>
              <a:buChar char="»"/>
              <a:defRPr/>
            </a:lvl5pPr>
            <a:lvl6pPr marL="2514600" lvl="5" indent="-101600" algn="l" rtl="0">
              <a:spcBef>
                <a:spcPts val="400"/>
              </a:spcBef>
              <a:buClr>
                <a:schemeClr val="dk1"/>
              </a:buClr>
              <a:buFont typeface="Arial"/>
              <a:buChar char="•"/>
              <a:defRPr/>
            </a:lvl6pPr>
            <a:lvl7pPr marL="2971800" lvl="6" indent="-101600" algn="l" rtl="0">
              <a:spcBef>
                <a:spcPts val="400"/>
              </a:spcBef>
              <a:buClr>
                <a:schemeClr val="dk1"/>
              </a:buClr>
              <a:buFont typeface="Arial"/>
              <a:buChar char="•"/>
              <a:defRPr/>
            </a:lvl7pPr>
            <a:lvl8pPr marL="3429000" lvl="7" indent="-101600" algn="l" rtl="0">
              <a:spcBef>
                <a:spcPts val="400"/>
              </a:spcBef>
              <a:buClr>
                <a:schemeClr val="dk1"/>
              </a:buClr>
              <a:buFont typeface="Arial"/>
              <a:buChar char="•"/>
              <a:defRPr/>
            </a:lvl8pPr>
            <a:lvl9pPr marL="3886200" lvl="8" indent="-101600" algn="l" rtl="0">
              <a:spcBef>
                <a:spcPts val="400"/>
              </a:spcBef>
              <a:buClr>
                <a:schemeClr val="dk1"/>
              </a:buClr>
              <a:buFont typeface="Arial"/>
              <a:buChar char="•"/>
              <a:defRPr/>
            </a:lvl9pPr>
          </a:lstStyle>
          <a:p>
            <a:endParaRPr/>
          </a:p>
        </p:txBody>
      </p:sp>
      <p:sp>
        <p:nvSpPr>
          <p:cNvPr id="25" name="Shape 2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26" name="Shape 2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27" name="Shape 27"/>
          <p:cNvSpPr txBox="1">
            <a:spLocks noGrp="1"/>
          </p:cNvSpPr>
          <p:nvPr>
            <p:ph type="sldNum" idx="12"/>
          </p:nvPr>
        </p:nvSpPr>
        <p:spPr>
          <a:xfrm>
            <a:off x="6899075" y="6356362"/>
            <a:ext cx="21335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0" name="Shape 30"/>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1" name="Shape 31"/>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2" name="Shape 3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3" name="Shape 3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4" name="Shape 34"/>
          <p:cNvSpPr txBox="1">
            <a:spLocks noGrp="1"/>
          </p:cNvSpPr>
          <p:nvPr>
            <p:ph type="sldNum" idx="12"/>
          </p:nvPr>
        </p:nvSpPr>
        <p:spPr>
          <a:xfrm>
            <a:off x="6899075" y="6356362"/>
            <a:ext cx="21335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7" name="Shape 37"/>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lvl="0" indent="0" rtl="0">
              <a:spcBef>
                <a:spcPts val="0"/>
              </a:spcBef>
              <a:buClr>
                <a:srgbClr val="888888"/>
              </a:buClr>
              <a:buFont typeface="Calibri"/>
              <a:buNone/>
              <a:defRPr/>
            </a:lvl1pPr>
            <a:lvl2pPr marL="457200" lvl="1" indent="0" rtl="0">
              <a:spcBef>
                <a:spcPts val="0"/>
              </a:spcBef>
              <a:buClr>
                <a:srgbClr val="888888"/>
              </a:buClr>
              <a:buFont typeface="Calibri"/>
              <a:buNone/>
              <a:defRPr/>
            </a:lvl2pPr>
            <a:lvl3pPr marL="914400" lvl="2" indent="0" rtl="0">
              <a:spcBef>
                <a:spcPts val="0"/>
              </a:spcBef>
              <a:buClr>
                <a:srgbClr val="888888"/>
              </a:buClr>
              <a:buFont typeface="Calibri"/>
              <a:buNone/>
              <a:defRPr/>
            </a:lvl3pPr>
            <a:lvl4pPr marL="1371600" lvl="3" indent="0" rtl="0">
              <a:spcBef>
                <a:spcPts val="0"/>
              </a:spcBef>
              <a:buClr>
                <a:srgbClr val="888888"/>
              </a:buClr>
              <a:buFont typeface="Calibri"/>
              <a:buNone/>
              <a:defRPr/>
            </a:lvl4pPr>
            <a:lvl5pPr marL="1828800" lvl="4" indent="0" rtl="0">
              <a:spcBef>
                <a:spcPts val="0"/>
              </a:spcBef>
              <a:buClr>
                <a:srgbClr val="888888"/>
              </a:buClr>
              <a:buFont typeface="Calibri"/>
              <a:buNone/>
              <a:defRPr/>
            </a:lvl5pPr>
            <a:lvl6pPr marL="2286000" lvl="5" indent="0" rtl="0">
              <a:spcBef>
                <a:spcPts val="0"/>
              </a:spcBef>
              <a:buClr>
                <a:srgbClr val="888888"/>
              </a:buClr>
              <a:buFont typeface="Calibri"/>
              <a:buNone/>
              <a:defRPr/>
            </a:lvl6pPr>
            <a:lvl7pPr marL="2743200" lvl="6" indent="0" rtl="0">
              <a:spcBef>
                <a:spcPts val="0"/>
              </a:spcBef>
              <a:buClr>
                <a:srgbClr val="888888"/>
              </a:buClr>
              <a:buFont typeface="Calibri"/>
              <a:buNone/>
              <a:defRPr/>
            </a:lvl7pPr>
            <a:lvl8pPr marL="3200400" lvl="7" indent="0" rtl="0">
              <a:spcBef>
                <a:spcPts val="0"/>
              </a:spcBef>
              <a:buClr>
                <a:srgbClr val="888888"/>
              </a:buClr>
              <a:buFont typeface="Calibri"/>
              <a:buNone/>
              <a:defRPr/>
            </a:lvl8pPr>
            <a:lvl9pPr marL="3657600" lvl="8" indent="0" rtl="0">
              <a:spcBef>
                <a:spcPts val="0"/>
              </a:spcBef>
              <a:buClr>
                <a:srgbClr val="888888"/>
              </a:buClr>
              <a:buFont typeface="Calibri"/>
              <a:buNone/>
              <a:defRPr/>
            </a:lvl9pPr>
          </a:lstStyle>
          <a:p>
            <a:endParaRPr/>
          </a:p>
        </p:txBody>
      </p:sp>
      <p:sp>
        <p:nvSpPr>
          <p:cNvPr id="38" name="Shape 3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9" name="Shape 3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40" name="Shape 40"/>
          <p:cNvSpPr txBox="1">
            <a:spLocks noGrp="1"/>
          </p:cNvSpPr>
          <p:nvPr>
            <p:ph type="sldNum" idx="12"/>
          </p:nvPr>
        </p:nvSpPr>
        <p:spPr>
          <a:xfrm>
            <a:off x="6899075" y="6356362"/>
            <a:ext cx="21335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3" name="Shape 43"/>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lvl="0" indent="0" rtl="0">
              <a:spcBef>
                <a:spcPts val="0"/>
              </a:spcBef>
              <a:buFont typeface="Calibri"/>
              <a:buNone/>
              <a:defRPr/>
            </a:lvl1pPr>
            <a:lvl2pPr marL="457200" lvl="1" indent="0" rtl="0">
              <a:spcBef>
                <a:spcPts val="0"/>
              </a:spcBef>
              <a:buFont typeface="Calibri"/>
              <a:buNone/>
              <a:defRPr/>
            </a:lvl2pPr>
            <a:lvl3pPr marL="914400" lvl="2" indent="0" rtl="0">
              <a:spcBef>
                <a:spcPts val="0"/>
              </a:spcBef>
              <a:buFont typeface="Calibri"/>
              <a:buNone/>
              <a:defRPr/>
            </a:lvl3pPr>
            <a:lvl4pPr marL="1371600" lvl="3" indent="0" rtl="0">
              <a:spcBef>
                <a:spcPts val="0"/>
              </a:spcBef>
              <a:buFont typeface="Calibri"/>
              <a:buNone/>
              <a:defRPr/>
            </a:lvl4pPr>
            <a:lvl5pPr marL="1828800" lvl="4" indent="0" rtl="0">
              <a:spcBef>
                <a:spcPts val="0"/>
              </a:spcBef>
              <a:buFont typeface="Calibri"/>
              <a:buNone/>
              <a:defRPr/>
            </a:lvl5pPr>
            <a:lvl6pPr marL="2286000" lvl="5" indent="0" rtl="0">
              <a:spcBef>
                <a:spcPts val="0"/>
              </a:spcBef>
              <a:buFont typeface="Calibri"/>
              <a:buNone/>
              <a:defRPr/>
            </a:lvl6pPr>
            <a:lvl7pPr marL="2743200" lvl="6" indent="0" rtl="0">
              <a:spcBef>
                <a:spcPts val="0"/>
              </a:spcBef>
              <a:buFont typeface="Calibri"/>
              <a:buNone/>
              <a:defRPr/>
            </a:lvl7pPr>
            <a:lvl8pPr marL="3200400" lvl="7" indent="0" rtl="0">
              <a:spcBef>
                <a:spcPts val="0"/>
              </a:spcBef>
              <a:buFont typeface="Calibri"/>
              <a:buNone/>
              <a:defRPr/>
            </a:lvl8pPr>
            <a:lvl9pPr marL="3657600" lvl="8" indent="0" rtl="0">
              <a:spcBef>
                <a:spcPts val="0"/>
              </a:spcBef>
              <a:buFont typeface="Calibri"/>
              <a:buNone/>
              <a:defRPr/>
            </a:lvl9pPr>
          </a:lstStyle>
          <a:p>
            <a:endParaRPr/>
          </a:p>
        </p:txBody>
      </p:sp>
      <p:sp>
        <p:nvSpPr>
          <p:cNvPr id="44" name="Shape 44"/>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5" name="Shape 45"/>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lvl="0" indent="0" rtl="0">
              <a:spcBef>
                <a:spcPts val="0"/>
              </a:spcBef>
              <a:buFont typeface="Calibri"/>
              <a:buNone/>
              <a:defRPr/>
            </a:lvl1pPr>
            <a:lvl2pPr marL="457200" lvl="1" indent="0" rtl="0">
              <a:spcBef>
                <a:spcPts val="0"/>
              </a:spcBef>
              <a:buFont typeface="Calibri"/>
              <a:buNone/>
              <a:defRPr/>
            </a:lvl2pPr>
            <a:lvl3pPr marL="914400" lvl="2" indent="0" rtl="0">
              <a:spcBef>
                <a:spcPts val="0"/>
              </a:spcBef>
              <a:buFont typeface="Calibri"/>
              <a:buNone/>
              <a:defRPr/>
            </a:lvl3pPr>
            <a:lvl4pPr marL="1371600" lvl="3" indent="0" rtl="0">
              <a:spcBef>
                <a:spcPts val="0"/>
              </a:spcBef>
              <a:buFont typeface="Calibri"/>
              <a:buNone/>
              <a:defRPr/>
            </a:lvl4pPr>
            <a:lvl5pPr marL="1828800" lvl="4" indent="0" rtl="0">
              <a:spcBef>
                <a:spcPts val="0"/>
              </a:spcBef>
              <a:buFont typeface="Calibri"/>
              <a:buNone/>
              <a:defRPr/>
            </a:lvl5pPr>
            <a:lvl6pPr marL="2286000" lvl="5" indent="0" rtl="0">
              <a:spcBef>
                <a:spcPts val="0"/>
              </a:spcBef>
              <a:buFont typeface="Calibri"/>
              <a:buNone/>
              <a:defRPr/>
            </a:lvl6pPr>
            <a:lvl7pPr marL="2743200" lvl="6" indent="0" rtl="0">
              <a:spcBef>
                <a:spcPts val="0"/>
              </a:spcBef>
              <a:buFont typeface="Calibri"/>
              <a:buNone/>
              <a:defRPr/>
            </a:lvl7pPr>
            <a:lvl8pPr marL="3200400" lvl="7" indent="0" rtl="0">
              <a:spcBef>
                <a:spcPts val="0"/>
              </a:spcBef>
              <a:buFont typeface="Calibri"/>
              <a:buNone/>
              <a:defRPr/>
            </a:lvl8pPr>
            <a:lvl9pPr marL="3657600" lvl="8" indent="0" rtl="0">
              <a:spcBef>
                <a:spcPts val="0"/>
              </a:spcBef>
              <a:buFont typeface="Calibri"/>
              <a:buNone/>
              <a:defRPr/>
            </a:lvl9pPr>
          </a:lstStyle>
          <a:p>
            <a:endParaRPr/>
          </a:p>
        </p:txBody>
      </p:sp>
      <p:sp>
        <p:nvSpPr>
          <p:cNvPr id="46" name="Shape 46"/>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48" name="Shape 4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49" name="Shape 49"/>
          <p:cNvSpPr txBox="1">
            <a:spLocks noGrp="1"/>
          </p:cNvSpPr>
          <p:nvPr>
            <p:ph type="sldNum" idx="12"/>
          </p:nvPr>
        </p:nvSpPr>
        <p:spPr>
          <a:xfrm>
            <a:off x="6899075" y="6356362"/>
            <a:ext cx="21335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2" name="Shape 5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53" name="Shape 5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54" name="Shape 54"/>
          <p:cNvSpPr txBox="1">
            <a:spLocks noGrp="1"/>
          </p:cNvSpPr>
          <p:nvPr>
            <p:ph type="sldNum" idx="12"/>
          </p:nvPr>
        </p:nvSpPr>
        <p:spPr>
          <a:xfrm>
            <a:off x="6899075" y="6356362"/>
            <a:ext cx="21335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5"/>
        <p:cNvGrpSpPr/>
        <p:nvPr/>
      </p:nvGrpSpPr>
      <p:grpSpPr>
        <a:xfrm>
          <a:off x="0" y="0"/>
          <a:ext cx="0" cy="0"/>
          <a:chOff x="0" y="0"/>
          <a:chExt cx="0" cy="0"/>
        </a:xfrm>
      </p:grpSpPr>
      <p:sp>
        <p:nvSpPr>
          <p:cNvPr id="56" name="Shape 5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57" name="Shape 5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58" name="Shape 58"/>
          <p:cNvSpPr txBox="1">
            <a:spLocks noGrp="1"/>
          </p:cNvSpPr>
          <p:nvPr>
            <p:ph type="sldNum" idx="12"/>
          </p:nvPr>
        </p:nvSpPr>
        <p:spPr>
          <a:xfrm>
            <a:off x="6899075" y="6356362"/>
            <a:ext cx="21335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1" name="Shape 61"/>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2" name="Shape 62"/>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lvl="0" indent="0" rtl="0">
              <a:spcBef>
                <a:spcPts val="0"/>
              </a:spcBef>
              <a:buFont typeface="Calibri"/>
              <a:buNone/>
              <a:defRPr/>
            </a:lvl1pPr>
            <a:lvl2pPr marL="457200" lvl="1" indent="0" rtl="0">
              <a:spcBef>
                <a:spcPts val="0"/>
              </a:spcBef>
              <a:buFont typeface="Calibri"/>
              <a:buNone/>
              <a:defRPr/>
            </a:lvl2pPr>
            <a:lvl3pPr marL="914400" lvl="2" indent="0" rtl="0">
              <a:spcBef>
                <a:spcPts val="0"/>
              </a:spcBef>
              <a:buFont typeface="Calibri"/>
              <a:buNone/>
              <a:defRPr/>
            </a:lvl3pPr>
            <a:lvl4pPr marL="1371600" lvl="3" indent="0" rtl="0">
              <a:spcBef>
                <a:spcPts val="0"/>
              </a:spcBef>
              <a:buFont typeface="Calibri"/>
              <a:buNone/>
              <a:defRPr/>
            </a:lvl4pPr>
            <a:lvl5pPr marL="1828800" lvl="4" indent="0" rtl="0">
              <a:spcBef>
                <a:spcPts val="0"/>
              </a:spcBef>
              <a:buFont typeface="Calibri"/>
              <a:buNone/>
              <a:defRPr/>
            </a:lvl5pPr>
            <a:lvl6pPr marL="2286000" lvl="5" indent="0" rtl="0">
              <a:spcBef>
                <a:spcPts val="0"/>
              </a:spcBef>
              <a:buFont typeface="Calibri"/>
              <a:buNone/>
              <a:defRPr/>
            </a:lvl6pPr>
            <a:lvl7pPr marL="2743200" lvl="6" indent="0" rtl="0">
              <a:spcBef>
                <a:spcPts val="0"/>
              </a:spcBef>
              <a:buFont typeface="Calibri"/>
              <a:buNone/>
              <a:defRPr/>
            </a:lvl7pPr>
            <a:lvl8pPr marL="3200400" lvl="7" indent="0" rtl="0">
              <a:spcBef>
                <a:spcPts val="0"/>
              </a:spcBef>
              <a:buFont typeface="Calibri"/>
              <a:buNone/>
              <a:defRPr/>
            </a:lvl8pPr>
            <a:lvl9pPr marL="3657600" lvl="8" indent="0" rtl="0">
              <a:spcBef>
                <a:spcPts val="0"/>
              </a:spcBef>
              <a:buFont typeface="Calibri"/>
              <a:buNone/>
              <a:defRPr/>
            </a:lvl9pPr>
          </a:lstStyle>
          <a:p>
            <a:endParaRPr/>
          </a:p>
        </p:txBody>
      </p:sp>
      <p:sp>
        <p:nvSpPr>
          <p:cNvPr id="63" name="Shape 6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64" name="Shape 6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65" name="Shape 65"/>
          <p:cNvSpPr txBox="1">
            <a:spLocks noGrp="1"/>
          </p:cNvSpPr>
          <p:nvPr>
            <p:ph type="sldNum" idx="12"/>
          </p:nvPr>
        </p:nvSpPr>
        <p:spPr>
          <a:xfrm>
            <a:off x="6899075" y="6356362"/>
            <a:ext cx="21335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8" name="Shape 68"/>
          <p:cNvSpPr>
            <a:spLocks noGrp="1"/>
          </p:cNvSpPr>
          <p:nvPr>
            <p:ph type="pic" idx="2"/>
          </p:nvPr>
        </p:nvSpPr>
        <p:spPr>
          <a:xfrm>
            <a:off x="1792288" y="612775"/>
            <a:ext cx="5486399" cy="4114800"/>
          </a:xfrm>
          <a:prstGeom prst="rect">
            <a:avLst/>
          </a:prstGeom>
          <a:noFill/>
          <a:ln>
            <a:noFill/>
          </a:ln>
        </p:spPr>
      </p:sp>
      <p:sp>
        <p:nvSpPr>
          <p:cNvPr id="69" name="Shape 69"/>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lvl="0" indent="0" rtl="0">
              <a:spcBef>
                <a:spcPts val="0"/>
              </a:spcBef>
              <a:buFont typeface="Calibri"/>
              <a:buNone/>
              <a:defRPr/>
            </a:lvl1pPr>
            <a:lvl2pPr marL="457200" lvl="1" indent="0" rtl="0">
              <a:spcBef>
                <a:spcPts val="0"/>
              </a:spcBef>
              <a:buFont typeface="Calibri"/>
              <a:buNone/>
              <a:defRPr/>
            </a:lvl2pPr>
            <a:lvl3pPr marL="914400" lvl="2" indent="0" rtl="0">
              <a:spcBef>
                <a:spcPts val="0"/>
              </a:spcBef>
              <a:buFont typeface="Calibri"/>
              <a:buNone/>
              <a:defRPr/>
            </a:lvl3pPr>
            <a:lvl4pPr marL="1371600" lvl="3" indent="0" rtl="0">
              <a:spcBef>
                <a:spcPts val="0"/>
              </a:spcBef>
              <a:buFont typeface="Calibri"/>
              <a:buNone/>
              <a:defRPr/>
            </a:lvl4pPr>
            <a:lvl5pPr marL="1828800" lvl="4" indent="0" rtl="0">
              <a:spcBef>
                <a:spcPts val="0"/>
              </a:spcBef>
              <a:buFont typeface="Calibri"/>
              <a:buNone/>
              <a:defRPr/>
            </a:lvl5pPr>
            <a:lvl6pPr marL="2286000" lvl="5" indent="0" rtl="0">
              <a:spcBef>
                <a:spcPts val="0"/>
              </a:spcBef>
              <a:buFont typeface="Calibri"/>
              <a:buNone/>
              <a:defRPr/>
            </a:lvl6pPr>
            <a:lvl7pPr marL="2743200" lvl="6" indent="0" rtl="0">
              <a:spcBef>
                <a:spcPts val="0"/>
              </a:spcBef>
              <a:buFont typeface="Calibri"/>
              <a:buNone/>
              <a:defRPr/>
            </a:lvl7pPr>
            <a:lvl8pPr marL="3200400" lvl="7" indent="0" rtl="0">
              <a:spcBef>
                <a:spcPts val="0"/>
              </a:spcBef>
              <a:buFont typeface="Calibri"/>
              <a:buNone/>
              <a:defRPr/>
            </a:lvl8pPr>
            <a:lvl9pPr marL="3657600" lvl="8" indent="0" rtl="0">
              <a:spcBef>
                <a:spcPts val="0"/>
              </a:spcBef>
              <a:buFont typeface="Calibri"/>
              <a:buNone/>
              <a:defRPr/>
            </a:lvl9pPr>
          </a:lstStyle>
          <a:p>
            <a:endParaRPr/>
          </a:p>
        </p:txBody>
      </p:sp>
      <p:sp>
        <p:nvSpPr>
          <p:cNvPr id="70" name="Shape 7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71" name="Shape 7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72" name="Shape 72"/>
          <p:cNvSpPr txBox="1">
            <a:spLocks noGrp="1"/>
          </p:cNvSpPr>
          <p:nvPr>
            <p:ph type="sldNum" idx="12"/>
          </p:nvPr>
        </p:nvSpPr>
        <p:spPr>
          <a:xfrm>
            <a:off x="6899075" y="6356362"/>
            <a:ext cx="21335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Font typeface="Arial"/>
              <a:buChar char="•"/>
              <a:defRPr/>
            </a:lvl1pPr>
            <a:lvl2pPr marL="742950" marR="0" lvl="1" indent="-107950" algn="l" rtl="0">
              <a:spcBef>
                <a:spcPts val="560"/>
              </a:spcBef>
              <a:buClr>
                <a:schemeClr val="dk1"/>
              </a:buClr>
              <a:buFont typeface="Arial"/>
              <a:buChar char="–"/>
              <a:defRPr/>
            </a:lvl2pPr>
            <a:lvl3pPr marL="1143000" marR="0" lvl="2" indent="-76200" algn="l" rtl="0">
              <a:spcBef>
                <a:spcPts val="480"/>
              </a:spcBef>
              <a:buClr>
                <a:schemeClr val="dk1"/>
              </a:buClr>
              <a:buFont typeface="Arial"/>
              <a:buChar char="•"/>
              <a:defRPr/>
            </a:lvl3pPr>
            <a:lvl4pPr marL="1600200" marR="0" lvl="3" indent="-101600" algn="l" rtl="0">
              <a:spcBef>
                <a:spcPts val="400"/>
              </a:spcBef>
              <a:buClr>
                <a:schemeClr val="dk1"/>
              </a:buClr>
              <a:buFont typeface="Arial"/>
              <a:buChar char="–"/>
              <a:defRPr/>
            </a:lvl4pPr>
            <a:lvl5pPr marL="2057400" marR="0" lvl="4" indent="-101600" algn="l" rtl="0">
              <a:spcBef>
                <a:spcPts val="400"/>
              </a:spcBef>
              <a:buClr>
                <a:schemeClr val="dk1"/>
              </a:buClr>
              <a:buFont typeface="Arial"/>
              <a:buChar char="»"/>
              <a:defRPr/>
            </a:lvl5pPr>
            <a:lvl6pPr marL="2514600" marR="0" lvl="5" indent="-101600" algn="l" rtl="0">
              <a:spcBef>
                <a:spcPts val="400"/>
              </a:spcBef>
              <a:buClr>
                <a:schemeClr val="dk1"/>
              </a:buClr>
              <a:buFont typeface="Arial"/>
              <a:buChar char="•"/>
              <a:defRPr/>
            </a:lvl6pPr>
            <a:lvl7pPr marL="2971800" marR="0" lvl="6" indent="-101600" algn="l" rtl="0">
              <a:spcBef>
                <a:spcPts val="400"/>
              </a:spcBef>
              <a:buClr>
                <a:schemeClr val="dk1"/>
              </a:buClr>
              <a:buFont typeface="Arial"/>
              <a:buChar char="•"/>
              <a:defRPr/>
            </a:lvl7pPr>
            <a:lvl8pPr marL="3429000" marR="0" lvl="7" indent="-101600" algn="l" rtl="0">
              <a:spcBef>
                <a:spcPts val="400"/>
              </a:spcBef>
              <a:buClr>
                <a:schemeClr val="dk1"/>
              </a:buClr>
              <a:buFont typeface="Arial"/>
              <a:buChar char="•"/>
              <a:defRPr/>
            </a:lvl8pPr>
            <a:lvl9pPr marL="3886200" marR="0" lvl="8" indent="-101600" algn="l" rtl="0">
              <a:spcBef>
                <a:spcPts val="400"/>
              </a:spcBef>
              <a:buClr>
                <a:schemeClr val="dk1"/>
              </a:buClr>
              <a:buFont typeface="Arial"/>
              <a:buChar char="•"/>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4" name="Shape 14"/>
          <p:cNvSpPr txBox="1">
            <a:spLocks noGrp="1"/>
          </p:cNvSpPr>
          <p:nvPr>
            <p:ph type="sldNum" idx="12"/>
          </p:nvPr>
        </p:nvSpPr>
        <p:spPr>
          <a:xfrm>
            <a:off x="6899075" y="6356362"/>
            <a:ext cx="21335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r>
              <a:rPr lang="en-US" sz="1200" b="0" i="0" u="none" strike="noStrike" cap="none">
                <a:solidFill>
                  <a:srgbClr val="888888"/>
                </a:solidFill>
                <a:latin typeface="Calibri"/>
                <a:ea typeface="Calibri"/>
                <a:cs typeface="Calibri"/>
                <a:sym typeface="Calibri"/>
              </a:rPr>
              <a:t>1</a:t>
            </a:r>
          </a:p>
        </p:txBody>
      </p:sp>
      <p:sp>
        <p:nvSpPr>
          <p:cNvPr id="15" name="Shape 15"/>
          <p:cNvSpPr txBox="1"/>
          <p:nvPr/>
        </p:nvSpPr>
        <p:spPr>
          <a:xfrm>
            <a:off x="7166100" y="6356375"/>
            <a:ext cx="1977900" cy="365099"/>
          </a:xfrm>
          <a:prstGeom prst="rect">
            <a:avLst/>
          </a:prstGeom>
          <a:noFill/>
          <a:ln>
            <a:noFill/>
          </a:ln>
        </p:spPr>
        <p:txBody>
          <a:bodyPr lIns="91425" tIns="45700" rIns="91425" bIns="45700" anchor="t" anchorCtr="0">
            <a:noAutofit/>
          </a:bodyPr>
          <a:lstStyle/>
          <a:p>
            <a:pPr marL="0" marR="0" lvl="0" indent="0" algn="ctr" rtl="0">
              <a:lnSpc>
                <a:spcPct val="120000"/>
              </a:lnSpc>
              <a:spcBef>
                <a:spcPts val="0"/>
              </a:spcBef>
              <a:buSzPct val="25000"/>
              <a:buNone/>
            </a:pPr>
            <a:endParaRPr lang="en-US" sz="2000" dirty="0">
              <a:solidFill>
                <a:srgbClr val="193374"/>
              </a:solidFill>
              <a:latin typeface="Helvetica Neue"/>
              <a:ea typeface="Helvetica Neue"/>
              <a:cs typeface="Helvetica Neue"/>
              <a:sym typeface="Helvetica Neue"/>
            </a:endParaRPr>
          </a:p>
        </p:txBody>
      </p:sp>
      <p:pic>
        <p:nvPicPr>
          <p:cNvPr id="9" name="Picture 8"/>
          <p:cNvPicPr>
            <a:picLocks noChangeAspect="1"/>
          </p:cNvPicPr>
          <p:nvPr userDrawn="1"/>
        </p:nvPicPr>
        <p:blipFill>
          <a:blip r:embed="rId13">
            <a:alphaModFix amt="68000"/>
          </a:blip>
          <a:stretch>
            <a:fillRect/>
          </a:stretch>
        </p:blipFill>
        <p:spPr>
          <a:xfrm>
            <a:off x="0" y="6103514"/>
            <a:ext cx="3236348" cy="754486"/>
          </a:xfrm>
          <a:prstGeom prst="rect">
            <a:avLst/>
          </a:prstGeom>
        </p:spPr>
      </p:pic>
      <p:pic>
        <p:nvPicPr>
          <p:cNvPr id="17" name="Picture 16"/>
          <p:cNvPicPr>
            <a:picLocks noChangeAspect="1"/>
          </p:cNvPicPr>
          <p:nvPr userDrawn="1"/>
        </p:nvPicPr>
        <p:blipFill>
          <a:blip r:embed="rId14">
            <a:alphaModFix amt="68000"/>
          </a:blip>
          <a:stretch>
            <a:fillRect/>
          </a:stretch>
        </p:blipFill>
        <p:spPr>
          <a:xfrm>
            <a:off x="3527778" y="6061348"/>
            <a:ext cx="801509" cy="796651"/>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Shape 90"/>
          <p:cNvPicPr preferRelativeResize="0"/>
          <p:nvPr/>
        </p:nvPicPr>
        <p:blipFill rotWithShape="1">
          <a:blip r:embed="rId3">
            <a:alphaModFix/>
          </a:blip>
          <a:srcRect/>
          <a:stretch/>
        </p:blipFill>
        <p:spPr>
          <a:xfrm>
            <a:off x="0" y="0"/>
            <a:ext cx="9143998" cy="3605599"/>
          </a:xfrm>
          <a:prstGeom prst="rect">
            <a:avLst/>
          </a:prstGeom>
          <a:noFill/>
          <a:ln>
            <a:noFill/>
          </a:ln>
        </p:spPr>
      </p:pic>
      <p:sp>
        <p:nvSpPr>
          <p:cNvPr id="91" name="Shape 91"/>
          <p:cNvSpPr txBox="1">
            <a:spLocks noGrp="1"/>
          </p:cNvSpPr>
          <p:nvPr>
            <p:ph type="ctrTitle"/>
          </p:nvPr>
        </p:nvSpPr>
        <p:spPr>
          <a:xfrm>
            <a:off x="5649" y="-45600"/>
            <a:ext cx="9144000" cy="3556200"/>
          </a:xfrm>
          <a:prstGeom prst="rect">
            <a:avLst/>
          </a:prstGeom>
          <a:solidFill>
            <a:srgbClr val="183374">
              <a:alpha val="49803"/>
            </a:srgbClr>
          </a:solidFill>
          <a:ln>
            <a:noFill/>
          </a:ln>
        </p:spPr>
        <p:txBody>
          <a:bodyPr lIns="91425" tIns="45700" rIns="91425" bIns="45700" anchor="ctr" anchorCtr="0">
            <a:noAutofit/>
          </a:bodyPr>
          <a:lstStyle/>
          <a:p>
            <a:pPr marL="0" marR="0" lvl="0" indent="0" algn="ctr" rtl="0">
              <a:spcBef>
                <a:spcPts val="0"/>
              </a:spcBef>
              <a:buClr>
                <a:srgbClr val="FDE657"/>
              </a:buClr>
              <a:buSzPct val="25000"/>
              <a:buFont typeface="Helvetica Neue"/>
              <a:buNone/>
            </a:pPr>
            <a:r>
              <a:rPr lang="en-US" sz="4600" b="1" i="0" u="none" strike="noStrike" cap="none" dirty="0">
                <a:solidFill>
                  <a:srgbClr val="FDE657"/>
                </a:solidFill>
                <a:latin typeface="Helvetica Neue"/>
                <a:ea typeface="Helvetica Neue"/>
                <a:cs typeface="Helvetica Neue"/>
                <a:sym typeface="Helvetica Neue"/>
              </a:rPr>
              <a:t/>
            </a:r>
            <a:br>
              <a:rPr lang="en-US" sz="4600" b="1" i="0" u="none" strike="noStrike" cap="none" dirty="0">
                <a:solidFill>
                  <a:srgbClr val="FDE657"/>
                </a:solidFill>
                <a:latin typeface="Helvetica Neue"/>
                <a:ea typeface="Helvetica Neue"/>
                <a:cs typeface="Helvetica Neue"/>
                <a:sym typeface="Helvetica Neue"/>
              </a:rPr>
            </a:br>
            <a:r>
              <a:rPr lang="en-US" sz="4600" b="1" i="0" u="none" strike="noStrike" cap="none" dirty="0">
                <a:solidFill>
                  <a:srgbClr val="FDE657"/>
                </a:solidFill>
                <a:latin typeface="Helvetica Neue"/>
                <a:ea typeface="Helvetica Neue"/>
                <a:cs typeface="Helvetica Neue"/>
                <a:sym typeface="Helvetica Neue"/>
              </a:rPr>
              <a:t/>
            </a:r>
            <a:br>
              <a:rPr lang="en-US" sz="4600" b="1" i="0" u="none" strike="noStrike" cap="none" dirty="0">
                <a:solidFill>
                  <a:srgbClr val="FDE657"/>
                </a:solidFill>
                <a:latin typeface="Helvetica Neue"/>
                <a:ea typeface="Helvetica Neue"/>
                <a:cs typeface="Helvetica Neue"/>
                <a:sym typeface="Helvetica Neue"/>
              </a:rPr>
            </a:br>
            <a:endParaRPr lang="en-US" sz="4600" b="1" i="0" u="none" strike="noStrike" cap="none" dirty="0">
              <a:solidFill>
                <a:srgbClr val="FDE657"/>
              </a:solidFill>
              <a:latin typeface="Helvetica Neue"/>
              <a:ea typeface="Helvetica Neue"/>
              <a:cs typeface="Helvetica Neue"/>
              <a:sym typeface="Helvetica Neue"/>
            </a:endParaRPr>
          </a:p>
        </p:txBody>
      </p:sp>
      <p:sp>
        <p:nvSpPr>
          <p:cNvPr id="92" name="Shape 92"/>
          <p:cNvSpPr/>
          <p:nvPr/>
        </p:nvSpPr>
        <p:spPr>
          <a:xfrm>
            <a:off x="0" y="3510591"/>
            <a:ext cx="9144000" cy="45718"/>
          </a:xfrm>
          <a:prstGeom prst="rect">
            <a:avLst/>
          </a:prstGeom>
          <a:solidFill>
            <a:srgbClr val="FDE657"/>
          </a:solidFill>
          <a:ln w="9525" cap="flat" cmpd="sng">
            <a:solidFill>
              <a:srgbClr val="FDE657"/>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93" name="Shape 93"/>
          <p:cNvSpPr/>
          <p:nvPr/>
        </p:nvSpPr>
        <p:spPr>
          <a:xfrm>
            <a:off x="527689" y="881406"/>
            <a:ext cx="8460911" cy="1107995"/>
          </a:xfrm>
          <a:prstGeom prst="rect">
            <a:avLst/>
          </a:prstGeom>
          <a:noFill/>
          <a:ln>
            <a:noFill/>
          </a:ln>
        </p:spPr>
        <p:txBody>
          <a:bodyPr lIns="91425" tIns="45700" rIns="91425" bIns="45700" anchor="t" anchorCtr="0">
            <a:noAutofit/>
          </a:bodyPr>
          <a:lstStyle/>
          <a:p>
            <a:pPr algn="ctr">
              <a:lnSpc>
                <a:spcPct val="140000"/>
              </a:lnSpc>
            </a:pPr>
            <a:r>
              <a:rPr lang="en-US" sz="2800" dirty="0">
                <a:solidFill>
                  <a:schemeClr val="accent3"/>
                </a:solidFill>
                <a:latin typeface="Helvetica Neue Light"/>
                <a:cs typeface="Helvetica Neue Light"/>
              </a:rPr>
              <a:t>STUDY OF CREEP OF ALUMINA-FORMING AUSTENITIC STAINLESS STEEL FOR </a:t>
            </a:r>
          </a:p>
          <a:p>
            <a:pPr algn="ctr">
              <a:lnSpc>
                <a:spcPct val="140000"/>
              </a:lnSpc>
            </a:pPr>
            <a:r>
              <a:rPr lang="en-US" sz="2800" dirty="0">
                <a:solidFill>
                  <a:schemeClr val="accent3"/>
                </a:solidFill>
                <a:latin typeface="Helvetica Neue Light"/>
                <a:cs typeface="Helvetica Neue Light"/>
              </a:rPr>
              <a:t>HIGH-TEMPERATURE ENERGY APPLICATIONS </a:t>
            </a:r>
          </a:p>
          <a:p>
            <a:pPr marL="0" marR="0" lvl="0" indent="0" algn="ctr" rtl="0">
              <a:lnSpc>
                <a:spcPct val="140000"/>
              </a:lnSpc>
              <a:spcBef>
                <a:spcPts val="0"/>
              </a:spcBef>
              <a:buSzPct val="25000"/>
              <a:buNone/>
            </a:pPr>
            <a:endParaRPr lang="en-US" sz="2000" b="1" baseline="30000" dirty="0">
              <a:solidFill>
                <a:srgbClr val="FDE657"/>
              </a:solidFill>
              <a:latin typeface="Helvetica Neue"/>
              <a:ea typeface="Helvetica Neue"/>
              <a:cs typeface="Helvetica Neue"/>
              <a:sym typeface="Helvetica Neue"/>
            </a:endParaRPr>
          </a:p>
        </p:txBody>
      </p:sp>
      <p:sp>
        <p:nvSpPr>
          <p:cNvPr id="94" name="Shape 94"/>
          <p:cNvSpPr txBox="1"/>
          <p:nvPr/>
        </p:nvSpPr>
        <p:spPr>
          <a:xfrm>
            <a:off x="1608421" y="4092264"/>
            <a:ext cx="6252300" cy="1114199"/>
          </a:xfrm>
          <a:prstGeom prst="rect">
            <a:avLst/>
          </a:prstGeom>
          <a:noFill/>
          <a:ln>
            <a:noFill/>
          </a:ln>
        </p:spPr>
        <p:txBody>
          <a:bodyPr lIns="91425" tIns="45700" rIns="91425" bIns="45700" anchor="t" anchorCtr="0">
            <a:noAutofit/>
          </a:bodyPr>
          <a:lstStyle/>
          <a:p>
            <a:pPr marL="0" marR="0" lvl="0" indent="0" algn="ctr" rtl="0">
              <a:lnSpc>
                <a:spcPct val="120000"/>
              </a:lnSpc>
              <a:spcBef>
                <a:spcPts val="0"/>
              </a:spcBef>
              <a:buSzPct val="25000"/>
              <a:buNone/>
            </a:pPr>
            <a:r>
              <a:rPr lang="en-US" sz="3200" b="1" dirty="0" smtClean="0">
                <a:solidFill>
                  <a:srgbClr val="193374"/>
                </a:solidFill>
                <a:latin typeface="Helvetica Neue"/>
                <a:ea typeface="Helvetica Neue"/>
                <a:cs typeface="Helvetica Neue"/>
                <a:sym typeface="Helvetica Neue"/>
              </a:rPr>
              <a:t>M.S. Thesis Defense</a:t>
            </a:r>
            <a:endParaRPr lang="en-US" sz="3200" b="1" dirty="0">
              <a:solidFill>
                <a:srgbClr val="193374"/>
              </a:solidFill>
              <a:latin typeface="Helvetica Neue"/>
              <a:ea typeface="Helvetica Neue"/>
              <a:cs typeface="Helvetica Neue"/>
              <a:sym typeface="Helvetica Neue"/>
            </a:endParaRPr>
          </a:p>
          <a:p>
            <a:pPr marL="0" marR="0" lvl="0" indent="0" algn="ctr" rtl="0">
              <a:lnSpc>
                <a:spcPct val="120000"/>
              </a:lnSpc>
              <a:spcBef>
                <a:spcPts val="0"/>
              </a:spcBef>
              <a:buSzPct val="25000"/>
              <a:buNone/>
            </a:pPr>
            <a:r>
              <a:rPr lang="en-US" sz="2400" i="1" dirty="0" smtClean="0">
                <a:solidFill>
                  <a:srgbClr val="193374"/>
                </a:solidFill>
                <a:latin typeface="Helvetica Neue"/>
                <a:ea typeface="Helvetica Neue"/>
                <a:cs typeface="Helvetica Neue"/>
                <a:sym typeface="Helvetica Neue"/>
              </a:rPr>
              <a:t>Natalie </a:t>
            </a:r>
            <a:r>
              <a:rPr lang="en-US" sz="2400" i="1" dirty="0" err="1" smtClean="0">
                <a:solidFill>
                  <a:srgbClr val="193374"/>
                </a:solidFill>
                <a:latin typeface="Helvetica Neue"/>
                <a:ea typeface="Helvetica Neue"/>
                <a:cs typeface="Helvetica Neue"/>
                <a:sym typeface="Helvetica Neue"/>
              </a:rPr>
              <a:t>Afonina</a:t>
            </a:r>
            <a:endParaRPr lang="en-US" sz="2400" i="1" dirty="0" smtClean="0">
              <a:solidFill>
                <a:srgbClr val="193374"/>
              </a:solidFill>
              <a:latin typeface="Helvetica Neue"/>
              <a:ea typeface="Helvetica Neue"/>
              <a:cs typeface="Helvetica Neue"/>
              <a:sym typeface="Helvetica Neue"/>
            </a:endParaRPr>
          </a:p>
          <a:p>
            <a:pPr marL="0" marR="0" lvl="0" indent="0" algn="ctr" rtl="0">
              <a:lnSpc>
                <a:spcPct val="120000"/>
              </a:lnSpc>
              <a:spcBef>
                <a:spcPts val="0"/>
              </a:spcBef>
              <a:buSzPct val="25000"/>
              <a:buNone/>
            </a:pPr>
            <a:r>
              <a:rPr lang="en-US" sz="2400" b="0" i="1" u="none" strike="noStrike" cap="none" dirty="0" smtClean="0">
                <a:solidFill>
                  <a:srgbClr val="193374"/>
                </a:solidFill>
                <a:latin typeface="Helvetica Neue"/>
                <a:ea typeface="Helvetica Neue"/>
                <a:cs typeface="Helvetica Neue"/>
                <a:sym typeface="Helvetica Neue"/>
              </a:rPr>
              <a:t>November 22, 2016</a:t>
            </a:r>
            <a:endParaRPr lang="en-US" sz="1800" b="0" i="1" u="none" strike="noStrike" cap="none" dirty="0">
              <a:solidFill>
                <a:srgbClr val="193374"/>
              </a:solidFill>
              <a:latin typeface="Helvetica Neue"/>
              <a:ea typeface="Helvetica Neue"/>
              <a:cs typeface="Helvetica Neue"/>
              <a:sym typeface="Helvetica Neue"/>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0" y="318700"/>
            <a:ext cx="7558002"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Precipitates appearance</a:t>
            </a:r>
            <a:endParaRPr lang="en-US" sz="4800" cap="small" dirty="0">
              <a:solidFill>
                <a:srgbClr val="FFFFFF"/>
              </a:solidFill>
              <a:latin typeface="Helvetica Neue Light"/>
              <a:ea typeface="Helvetica Neue"/>
              <a:cs typeface="Helvetica Neue Light"/>
              <a:sym typeface="Helvetica Neue"/>
            </a:endParaRPr>
          </a:p>
        </p:txBody>
      </p:sp>
      <p:sp>
        <p:nvSpPr>
          <p:cNvPr id="5" name="Shape 113"/>
          <p:cNvSpPr txBox="1"/>
          <p:nvPr/>
        </p:nvSpPr>
        <p:spPr>
          <a:xfrm>
            <a:off x="-8220" y="2257447"/>
            <a:ext cx="3361195" cy="3084510"/>
          </a:xfrm>
          <a:prstGeom prst="rect">
            <a:avLst/>
          </a:prstGeom>
          <a:noFill/>
          <a:ln>
            <a:noFill/>
          </a:ln>
        </p:spPr>
        <p:txBody>
          <a:bodyPr lIns="91425" tIns="91425" rIns="91425" bIns="91425" anchor="t" anchorCtr="0">
            <a:noAutofit/>
          </a:bodyPr>
          <a:lstStyle/>
          <a:p>
            <a:pPr marL="457200" lvl="0" indent="-368300">
              <a:lnSpc>
                <a:spcPct val="200000"/>
              </a:lnSpc>
              <a:buClr>
                <a:srgbClr val="183374"/>
              </a:buClr>
              <a:buSzPct val="100000"/>
              <a:buFont typeface="Calibri"/>
              <a:buChar char="●"/>
            </a:pPr>
            <a:r>
              <a:rPr lang="en-US" sz="2200" dirty="0">
                <a:solidFill>
                  <a:srgbClr val="21449B"/>
                </a:solidFill>
                <a:latin typeface="Helvetica Neue Light"/>
                <a:cs typeface="Helvetica Neue Light"/>
              </a:rPr>
              <a:t>Fe</a:t>
            </a:r>
            <a:r>
              <a:rPr lang="en-US" sz="2200" baseline="-25000" dirty="0">
                <a:solidFill>
                  <a:srgbClr val="21449B"/>
                </a:solidFill>
                <a:latin typeface="Helvetica Neue Light"/>
                <a:cs typeface="Helvetica Neue Light"/>
              </a:rPr>
              <a:t>2</a:t>
            </a:r>
            <a:r>
              <a:rPr lang="en-US" sz="2200" dirty="0">
                <a:solidFill>
                  <a:srgbClr val="21449B"/>
                </a:solidFill>
                <a:latin typeface="Helvetica Neue Light"/>
                <a:cs typeface="Helvetica Neue Light"/>
              </a:rPr>
              <a:t>Nb Laves phase</a:t>
            </a:r>
            <a:endParaRPr lang="en-US" sz="2200" b="1" dirty="0">
              <a:solidFill>
                <a:srgbClr val="21449B"/>
              </a:solidFill>
              <a:highlight>
                <a:srgbClr val="FFFFFF"/>
              </a:highlight>
              <a:latin typeface="Helvetica Neue Light"/>
              <a:ea typeface="Calibri"/>
              <a:cs typeface="Helvetica Neue Light"/>
              <a:sym typeface="Calibri"/>
            </a:endParaRP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Light contrast</a:t>
            </a:r>
            <a:endParaRPr lang="en-US" sz="1800" dirty="0">
              <a:solidFill>
                <a:srgbClr val="21449B"/>
              </a:solidFill>
              <a:highlight>
                <a:srgbClr val="FFFFFF"/>
              </a:highlight>
              <a:latin typeface="Helvetica Neue Light"/>
              <a:cs typeface="Helvetica Neue Light"/>
            </a:endParaRPr>
          </a:p>
          <a:p>
            <a:pPr marL="457200" lvl="0" indent="-368300">
              <a:lnSpc>
                <a:spcPct val="200000"/>
              </a:lnSpc>
              <a:buClr>
                <a:srgbClr val="183374"/>
              </a:buClr>
              <a:buSzPct val="100000"/>
              <a:buFont typeface="Calibri"/>
              <a:buChar char="●"/>
            </a:pPr>
            <a:r>
              <a:rPr lang="en-US" sz="2200" dirty="0" smtClean="0">
                <a:solidFill>
                  <a:srgbClr val="21449B"/>
                </a:solidFill>
                <a:highlight>
                  <a:srgbClr val="FFFFFF"/>
                </a:highlight>
                <a:latin typeface="Helvetica Neue Light"/>
                <a:cs typeface="Helvetica Neue Light"/>
              </a:rPr>
              <a:t>B2-type </a:t>
            </a:r>
            <a:r>
              <a:rPr lang="en-US" sz="2200" dirty="0" err="1" smtClean="0">
                <a:solidFill>
                  <a:srgbClr val="21449B"/>
                </a:solidFill>
                <a:highlight>
                  <a:srgbClr val="FFFFFF"/>
                </a:highlight>
                <a:latin typeface="Helvetica Neue Light"/>
                <a:cs typeface="Helvetica Neue Light"/>
              </a:rPr>
              <a:t>NiAl</a:t>
            </a:r>
            <a:r>
              <a:rPr lang="en-US" sz="2200" b="1" dirty="0" smtClean="0">
                <a:solidFill>
                  <a:srgbClr val="21449B"/>
                </a:solidFill>
                <a:highlight>
                  <a:srgbClr val="FFFFFF"/>
                </a:highlight>
                <a:latin typeface="Helvetica Neue Light"/>
                <a:ea typeface="Calibri"/>
                <a:cs typeface="Helvetica Neue Light"/>
                <a:sym typeface="Calibri"/>
              </a:rPr>
              <a:t> </a:t>
            </a: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Dark Contrast</a:t>
            </a:r>
            <a:endParaRPr lang="en-US" sz="1800" dirty="0">
              <a:solidFill>
                <a:srgbClr val="21449B"/>
              </a:solidFill>
              <a:highlight>
                <a:srgbClr val="FFFFFF"/>
              </a:highlight>
              <a:latin typeface="Helvetica Neue Light"/>
              <a:cs typeface="Helvetica Neue Light"/>
            </a:endParaRPr>
          </a:p>
          <a:p>
            <a:pPr marL="914400" indent="-228600">
              <a:lnSpc>
                <a:spcPct val="140000"/>
              </a:lnSpc>
              <a:buClr>
                <a:srgbClr val="212121"/>
              </a:buClr>
              <a:buChar char="○"/>
            </a:pPr>
            <a:endParaRPr lang="en-US" sz="1800" dirty="0" smtClean="0">
              <a:solidFill>
                <a:srgbClr val="21449B"/>
              </a:solidFill>
              <a:highlight>
                <a:srgbClr val="FFFFFF"/>
              </a:highlight>
              <a:latin typeface="Helvetica Neue Light"/>
              <a:cs typeface="Helvetica Neue Light"/>
            </a:endParaRPr>
          </a:p>
          <a:p>
            <a:pPr marL="88900" lvl="1">
              <a:lnSpc>
                <a:spcPct val="140000"/>
              </a:lnSpc>
              <a:buClr>
                <a:srgbClr val="183374"/>
              </a:buClr>
              <a:buSzPct val="100000"/>
            </a:pPr>
            <a:endParaRPr lang="en-US" sz="2200" b="1" dirty="0">
              <a:solidFill>
                <a:srgbClr val="21449B"/>
              </a:solidFill>
              <a:highlight>
                <a:srgbClr val="FFFFFF"/>
              </a:highlight>
              <a:latin typeface="Helvetica Neue Light"/>
              <a:ea typeface="Calibri"/>
              <a:cs typeface="Helvetica Neue Light"/>
              <a:sym typeface="Calibri"/>
            </a:endParaRPr>
          </a:p>
          <a:p>
            <a:pPr marL="88900" lvl="7">
              <a:lnSpc>
                <a:spcPct val="140000"/>
              </a:lnSpc>
              <a:buClr>
                <a:srgbClr val="183374"/>
              </a:buClr>
              <a:buSzPct val="100000"/>
            </a:pPr>
            <a:endParaRPr lang="en-US" sz="2200" b="1" u="sng" dirty="0">
              <a:solidFill>
                <a:srgbClr val="21449B"/>
              </a:solidFill>
              <a:highlight>
                <a:srgbClr val="FFFFFF"/>
              </a:highlight>
              <a:latin typeface="Helvetica Neue Light"/>
              <a:ea typeface="Calibri"/>
              <a:cs typeface="Helvetica Neue Light"/>
              <a:sym typeface="Calibri"/>
            </a:endParaRPr>
          </a:p>
          <a:p>
            <a:pPr marL="457200" lvl="8" indent="-368300">
              <a:lnSpc>
                <a:spcPct val="140000"/>
              </a:lnSpc>
              <a:buClr>
                <a:srgbClr val="183374"/>
              </a:buClr>
              <a:buSzPct val="100000"/>
              <a:buFont typeface="Calibri"/>
              <a:buChar char="●"/>
            </a:pPr>
            <a:endParaRPr lang="en-US" sz="2200" b="1" u="sng" dirty="0">
              <a:solidFill>
                <a:srgbClr val="21449B"/>
              </a:solidFill>
              <a:highlight>
                <a:srgbClr val="FFFFFF"/>
              </a:highlight>
              <a:latin typeface="Helvetica Neue Light"/>
              <a:ea typeface="Calibri"/>
              <a:cs typeface="Helvetica Neue Light"/>
              <a:sym typeface="Calibri"/>
            </a:endParaRPr>
          </a:p>
        </p:txBody>
      </p:sp>
      <p:pic>
        <p:nvPicPr>
          <p:cNvPr id="2" name="Picture 1"/>
          <p:cNvPicPr>
            <a:picLocks noChangeAspect="1"/>
          </p:cNvPicPr>
          <p:nvPr/>
        </p:nvPicPr>
        <p:blipFill>
          <a:blip r:embed="rId3"/>
          <a:stretch>
            <a:fillRect/>
          </a:stretch>
        </p:blipFill>
        <p:spPr>
          <a:xfrm>
            <a:off x="3228461" y="1668945"/>
            <a:ext cx="5699196" cy="4290124"/>
          </a:xfrm>
          <a:prstGeom prst="rect">
            <a:avLst/>
          </a:prstGeom>
        </p:spPr>
      </p:pic>
    </p:spTree>
    <p:extLst>
      <p:ext uri="{BB962C8B-B14F-4D97-AF65-F5344CB8AC3E}">
        <p14:creationId xmlns:p14="http://schemas.microsoft.com/office/powerpoint/2010/main" val="188823046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1" y="318700"/>
            <a:ext cx="5416361"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Prior Work</a:t>
            </a:r>
            <a:endParaRPr lang="en-US" sz="4800" cap="small" dirty="0">
              <a:solidFill>
                <a:srgbClr val="FFFFFF"/>
              </a:solidFill>
              <a:latin typeface="Helvetica Neue Light"/>
              <a:ea typeface="Helvetica Neue"/>
              <a:cs typeface="Helvetica Neue Light"/>
              <a:sym typeface="Helvetica Neue"/>
            </a:endParaRPr>
          </a:p>
        </p:txBody>
      </p:sp>
      <p:sp>
        <p:nvSpPr>
          <p:cNvPr id="5" name="Shape 113"/>
          <p:cNvSpPr txBox="1"/>
          <p:nvPr/>
        </p:nvSpPr>
        <p:spPr>
          <a:xfrm>
            <a:off x="155575" y="1363018"/>
            <a:ext cx="8988299" cy="5033999"/>
          </a:xfrm>
          <a:prstGeom prst="rect">
            <a:avLst/>
          </a:prstGeom>
          <a:noFill/>
          <a:ln>
            <a:noFill/>
          </a:ln>
        </p:spPr>
        <p:txBody>
          <a:bodyPr lIns="91425" tIns="91425" rIns="91425" bIns="91425" anchor="t" anchorCtr="0">
            <a:noAutofit/>
          </a:bodyPr>
          <a:lstStyle/>
          <a:p>
            <a:pPr marL="457200" lvl="1" indent="-368300">
              <a:lnSpc>
                <a:spcPct val="200000"/>
              </a:lnSpc>
              <a:buClr>
                <a:srgbClr val="183374"/>
              </a:buClr>
              <a:buSzPct val="100000"/>
              <a:buFont typeface="Calibri"/>
              <a:buChar char="●"/>
            </a:pPr>
            <a:r>
              <a:rPr lang="en-US" sz="2200" dirty="0" smtClean="0">
                <a:solidFill>
                  <a:srgbClr val="21449B"/>
                </a:solidFill>
                <a:highlight>
                  <a:srgbClr val="FFFFFF"/>
                </a:highlight>
                <a:latin typeface="Helvetica Neue Light"/>
                <a:cs typeface="Helvetica Neue Light"/>
              </a:rPr>
              <a:t>Dr. Geneva Trotter </a:t>
            </a:r>
            <a:endParaRPr lang="en-US" sz="2200" b="1" dirty="0">
              <a:solidFill>
                <a:srgbClr val="21449B"/>
              </a:solidFill>
              <a:highlight>
                <a:srgbClr val="FFFFFF"/>
              </a:highlight>
              <a:latin typeface="Helvetica Neue Light"/>
              <a:ea typeface="Calibri"/>
              <a:cs typeface="Helvetica Neue Light"/>
              <a:sym typeface="Calibri"/>
            </a:endParaRPr>
          </a:p>
          <a:p>
            <a:pPr marL="914400" lvl="2" indent="-228600">
              <a:lnSpc>
                <a:spcPct val="200000"/>
              </a:lnSpc>
              <a:buClr>
                <a:srgbClr val="212121"/>
              </a:buClr>
              <a:buFontTx/>
              <a:buChar char="○"/>
            </a:pPr>
            <a:r>
              <a:rPr lang="en-US" sz="1800" dirty="0" smtClean="0">
                <a:solidFill>
                  <a:srgbClr val="21449B"/>
                </a:solidFill>
                <a:highlight>
                  <a:srgbClr val="FFFFFF"/>
                </a:highlight>
                <a:latin typeface="Helvetica Neue Light"/>
                <a:cs typeface="Helvetica Neue Light"/>
              </a:rPr>
              <a:t>Effect of aging on microstructure and mechanical behavior</a:t>
            </a:r>
          </a:p>
          <a:p>
            <a:pPr marL="914400" lvl="2" indent="-228600">
              <a:lnSpc>
                <a:spcPct val="150000"/>
              </a:lnSpc>
              <a:buClr>
                <a:srgbClr val="212121"/>
              </a:buClr>
              <a:buFontTx/>
              <a:buChar char="○"/>
            </a:pPr>
            <a:r>
              <a:rPr lang="en-US" sz="1800" dirty="0" smtClean="0">
                <a:solidFill>
                  <a:srgbClr val="21449B"/>
                </a:solidFill>
                <a:highlight>
                  <a:srgbClr val="FFFFFF"/>
                </a:highlight>
                <a:latin typeface="Helvetica Neue Light"/>
                <a:cs typeface="Helvetica Neue Light"/>
              </a:rPr>
              <a:t>Composition</a:t>
            </a:r>
            <a:r>
              <a:rPr lang="en-US" sz="1800" dirty="0">
                <a:solidFill>
                  <a:srgbClr val="21449B"/>
                </a:solidFill>
                <a:highlight>
                  <a:srgbClr val="FFFFFF"/>
                </a:highlight>
                <a:latin typeface="Helvetica Neue Light"/>
                <a:cs typeface="Helvetica Neue Light"/>
              </a:rPr>
              <a:t>: </a:t>
            </a:r>
            <a:r>
              <a:rPr lang="en-US" sz="1800" kern="1200" dirty="0">
                <a:solidFill>
                  <a:srgbClr val="21449B"/>
                </a:solidFill>
                <a:latin typeface="Helvetica Neue Light"/>
                <a:cs typeface="Helvetica Neue Light"/>
              </a:rPr>
              <a:t>Fe–20Cr–30Ni–2Nb–5Al (at%</a:t>
            </a:r>
            <a:r>
              <a:rPr lang="en-US" sz="1800" kern="1200" dirty="0" smtClean="0">
                <a:solidFill>
                  <a:srgbClr val="21449B"/>
                </a:solidFill>
                <a:latin typeface="Helvetica Neue Light"/>
                <a:cs typeface="Helvetica Neue Light"/>
              </a:rPr>
              <a:t>)</a:t>
            </a:r>
            <a:endParaRPr lang="en-US" sz="1800" dirty="0" smtClean="0">
              <a:solidFill>
                <a:srgbClr val="21449B"/>
              </a:solidFill>
              <a:highlight>
                <a:srgbClr val="FFFFFF"/>
              </a:highlight>
              <a:latin typeface="Helvetica Neue Light"/>
              <a:cs typeface="Helvetica Neue Light"/>
            </a:endParaRPr>
          </a:p>
          <a:p>
            <a:pPr marL="914400" lvl="1" indent="-228600">
              <a:lnSpc>
                <a:spcPct val="150000"/>
              </a:lnSpc>
              <a:buClr>
                <a:srgbClr val="212121"/>
              </a:buClr>
              <a:buFontTx/>
              <a:buChar char="○"/>
            </a:pPr>
            <a:r>
              <a:rPr lang="en-US" sz="1800" dirty="0" smtClean="0">
                <a:solidFill>
                  <a:srgbClr val="21449B"/>
                </a:solidFill>
                <a:highlight>
                  <a:srgbClr val="FFFFFF"/>
                </a:highlight>
                <a:latin typeface="Helvetica Neue Light"/>
                <a:cs typeface="Helvetica Neue Light"/>
              </a:rPr>
              <a:t>Single phase austenite after 1250</a:t>
            </a:r>
            <a:r>
              <a:rPr lang="en-US" sz="1800" kern="1200" dirty="0">
                <a:solidFill>
                  <a:srgbClr val="21449B"/>
                </a:solidFill>
                <a:latin typeface="Helvetica Neue Light"/>
                <a:cs typeface="Helvetica Neue Light"/>
              </a:rPr>
              <a:t>°</a:t>
            </a:r>
            <a:r>
              <a:rPr lang="en-US" sz="1800" kern="1200" dirty="0" smtClean="0">
                <a:solidFill>
                  <a:srgbClr val="21449B"/>
                </a:solidFill>
                <a:latin typeface="Helvetica Neue Light"/>
                <a:cs typeface="Helvetica Neue Light"/>
              </a:rPr>
              <a:t>C solutionizing anneal</a:t>
            </a:r>
            <a:endParaRPr lang="en-US" sz="1800" dirty="0" smtClean="0">
              <a:solidFill>
                <a:srgbClr val="21449B"/>
              </a:solidFill>
              <a:highlight>
                <a:srgbClr val="FFFFFF"/>
              </a:highlight>
              <a:latin typeface="Helvetica Neue Light"/>
              <a:cs typeface="Helvetica Neue Light"/>
            </a:endParaRPr>
          </a:p>
          <a:p>
            <a:pPr marL="914400" lvl="1" indent="-228600">
              <a:lnSpc>
                <a:spcPct val="150000"/>
              </a:lnSpc>
              <a:buClr>
                <a:srgbClr val="212121"/>
              </a:buClr>
              <a:buChar char="○"/>
            </a:pPr>
            <a:r>
              <a:rPr lang="en-US" sz="1800" dirty="0" smtClean="0">
                <a:solidFill>
                  <a:srgbClr val="21449B"/>
                </a:solidFill>
                <a:highlight>
                  <a:srgbClr val="FFFFFF"/>
                </a:highlight>
                <a:latin typeface="Helvetica Neue Light"/>
                <a:cs typeface="Helvetica Neue Light"/>
              </a:rPr>
              <a:t>Increased B2 and Laves phase precipitation with aging </a:t>
            </a:r>
          </a:p>
          <a:p>
            <a:pPr marL="914400" lvl="1" indent="-228600">
              <a:lnSpc>
                <a:spcPct val="150000"/>
              </a:lnSpc>
              <a:buClr>
                <a:srgbClr val="212121"/>
              </a:buClr>
              <a:buChar char="○"/>
            </a:pPr>
            <a:r>
              <a:rPr lang="en-US" sz="1800" dirty="0" smtClean="0">
                <a:solidFill>
                  <a:srgbClr val="21449B"/>
                </a:solidFill>
                <a:highlight>
                  <a:srgbClr val="FFFFFF"/>
                </a:highlight>
                <a:latin typeface="Helvetica Neue Light"/>
                <a:cs typeface="Helvetica Neue Light"/>
              </a:rPr>
              <a:t>Time intervals: 0, 2.4, 24, 240, 1325 h</a:t>
            </a:r>
          </a:p>
          <a:p>
            <a:pPr marL="457200" lvl="2" indent="-368300">
              <a:lnSpc>
                <a:spcPct val="20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Study parameters chosen for continuity with prior work </a:t>
            </a:r>
          </a:p>
          <a:p>
            <a:pPr marL="914400" lvl="2" indent="-228600">
              <a:lnSpc>
                <a:spcPct val="200000"/>
              </a:lnSpc>
              <a:buClr>
                <a:srgbClr val="212121"/>
              </a:buClr>
              <a:buFontTx/>
              <a:buChar char="○"/>
            </a:pPr>
            <a:r>
              <a:rPr lang="en-US" sz="1800" dirty="0" smtClean="0">
                <a:solidFill>
                  <a:srgbClr val="21449B"/>
                </a:solidFill>
                <a:highlight>
                  <a:srgbClr val="FFFFFF"/>
                </a:highlight>
                <a:latin typeface="Helvetica Neue Light"/>
                <a:cs typeface="Helvetica Neue Light"/>
              </a:rPr>
              <a:t>Alloy composition</a:t>
            </a:r>
          </a:p>
          <a:p>
            <a:pPr marL="914400" lvl="2" indent="-228600">
              <a:lnSpc>
                <a:spcPct val="150000"/>
              </a:lnSpc>
              <a:buClr>
                <a:srgbClr val="212121"/>
              </a:buClr>
              <a:buFontTx/>
              <a:buChar char="○"/>
            </a:pPr>
            <a:r>
              <a:rPr lang="en-US" sz="1800" dirty="0" smtClean="0">
                <a:solidFill>
                  <a:srgbClr val="21449B"/>
                </a:solidFill>
                <a:highlight>
                  <a:srgbClr val="FFFFFF"/>
                </a:highlight>
                <a:latin typeface="Helvetica Neue Light"/>
                <a:cs typeface="Helvetica Neue Light"/>
              </a:rPr>
              <a:t>Heat treatment conditions</a:t>
            </a:r>
            <a:endParaRPr lang="en-US" sz="2200" b="1" dirty="0">
              <a:solidFill>
                <a:srgbClr val="21449B"/>
              </a:solidFill>
              <a:highlight>
                <a:srgbClr val="FFFFFF"/>
              </a:highlight>
              <a:latin typeface="Helvetica Neue Light"/>
              <a:ea typeface="Calibri"/>
              <a:cs typeface="Helvetica Neue Light"/>
              <a:sym typeface="Calibri"/>
            </a:endParaRPr>
          </a:p>
          <a:p>
            <a:pPr marL="88900" lvl="7">
              <a:lnSpc>
                <a:spcPct val="140000"/>
              </a:lnSpc>
              <a:buClr>
                <a:srgbClr val="183374"/>
              </a:buClr>
              <a:buSzPct val="100000"/>
            </a:pPr>
            <a:endParaRPr lang="en-US" sz="2200" b="1" u="sng" dirty="0">
              <a:solidFill>
                <a:srgbClr val="21449B"/>
              </a:solidFill>
              <a:highlight>
                <a:srgbClr val="FFFFFF"/>
              </a:highlight>
              <a:latin typeface="Helvetica Neue Light"/>
              <a:ea typeface="Calibri"/>
              <a:cs typeface="Helvetica Neue Light"/>
              <a:sym typeface="Calibri"/>
            </a:endParaRPr>
          </a:p>
          <a:p>
            <a:pPr marL="457200" lvl="8" indent="-368300">
              <a:lnSpc>
                <a:spcPct val="140000"/>
              </a:lnSpc>
              <a:buClr>
                <a:srgbClr val="183374"/>
              </a:buClr>
              <a:buSzPct val="100000"/>
              <a:buFont typeface="Calibri"/>
              <a:buChar char="●"/>
            </a:pPr>
            <a:endParaRPr lang="en-US" sz="2200" b="1" u="sng" dirty="0">
              <a:solidFill>
                <a:srgbClr val="21449B"/>
              </a:solidFill>
              <a:highlight>
                <a:srgbClr val="FFFFFF"/>
              </a:highlight>
              <a:latin typeface="Helvetica Neue Light"/>
              <a:ea typeface="Calibri"/>
              <a:cs typeface="Helvetica Neue Light"/>
              <a:sym typeface="Calibri"/>
            </a:endParaRPr>
          </a:p>
        </p:txBody>
      </p:sp>
      <p:pic>
        <p:nvPicPr>
          <p:cNvPr id="3" name="Picture 2"/>
          <p:cNvPicPr>
            <a:picLocks noChangeAspect="1"/>
          </p:cNvPicPr>
          <p:nvPr/>
        </p:nvPicPr>
        <p:blipFill>
          <a:blip r:embed="rId3"/>
          <a:stretch>
            <a:fillRect/>
          </a:stretch>
        </p:blipFill>
        <p:spPr>
          <a:xfrm>
            <a:off x="6105987" y="318700"/>
            <a:ext cx="2831154" cy="1887436"/>
          </a:xfrm>
          <a:prstGeom prst="rect">
            <a:avLst/>
          </a:prstGeom>
        </p:spPr>
      </p:pic>
    </p:spTree>
    <p:extLst>
      <p:ext uri="{BB962C8B-B14F-4D97-AF65-F5344CB8AC3E}">
        <p14:creationId xmlns:p14="http://schemas.microsoft.com/office/powerpoint/2010/main" val="40085866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1" y="318700"/>
            <a:ext cx="5416361"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Research Project</a:t>
            </a:r>
            <a:endParaRPr lang="en-US" sz="4800" cap="small" dirty="0">
              <a:solidFill>
                <a:srgbClr val="FFFFFF"/>
              </a:solidFill>
              <a:latin typeface="Helvetica Neue Light"/>
              <a:ea typeface="Helvetica Neue"/>
              <a:cs typeface="Helvetica Neue Light"/>
              <a:sym typeface="Helvetica Neue"/>
            </a:endParaRPr>
          </a:p>
        </p:txBody>
      </p:sp>
      <p:sp>
        <p:nvSpPr>
          <p:cNvPr id="5" name="Shape 113"/>
          <p:cNvSpPr txBox="1"/>
          <p:nvPr/>
        </p:nvSpPr>
        <p:spPr>
          <a:xfrm>
            <a:off x="155575" y="1823132"/>
            <a:ext cx="8988299" cy="3505757"/>
          </a:xfrm>
          <a:prstGeom prst="rect">
            <a:avLst/>
          </a:prstGeom>
          <a:noFill/>
          <a:ln>
            <a:noFill/>
          </a:ln>
        </p:spPr>
        <p:txBody>
          <a:bodyPr lIns="91425" tIns="91425" rIns="91425" bIns="91425" anchor="t" anchorCtr="0">
            <a:noAutofit/>
          </a:bodyPr>
          <a:lstStyle/>
          <a:p>
            <a:pPr algn="ctr" defTabSz="457200">
              <a:lnSpc>
                <a:spcPct val="150000"/>
              </a:lnSpc>
              <a:defRPr/>
            </a:pPr>
            <a:r>
              <a:rPr lang="en-US" sz="2000" kern="1200" dirty="0">
                <a:solidFill>
                  <a:srgbClr val="21449B"/>
                </a:solidFill>
                <a:latin typeface="Helvetica Neue Light"/>
                <a:cs typeface="Helvetica Neue Light"/>
              </a:rPr>
              <a:t>I</a:t>
            </a:r>
            <a:r>
              <a:rPr lang="en-US" sz="2000" kern="1200" dirty="0" smtClean="0">
                <a:solidFill>
                  <a:srgbClr val="21449B"/>
                </a:solidFill>
                <a:latin typeface="Helvetica Neue Light"/>
                <a:cs typeface="Helvetica Neue Light"/>
              </a:rPr>
              <a:t>nvestigate </a:t>
            </a:r>
            <a:r>
              <a:rPr lang="en-US" sz="2000" kern="1200" dirty="0">
                <a:solidFill>
                  <a:srgbClr val="21449B"/>
                </a:solidFill>
                <a:latin typeface="Helvetica Neue Light"/>
                <a:cs typeface="Helvetica Neue Light"/>
              </a:rPr>
              <a:t>the high-temperature strengthening mechanisms in </a:t>
            </a:r>
            <a:r>
              <a:rPr lang="en-US" sz="2000" kern="1200" dirty="0" smtClean="0">
                <a:solidFill>
                  <a:srgbClr val="21449B"/>
                </a:solidFill>
                <a:latin typeface="Helvetica Neue Light"/>
                <a:cs typeface="Helvetica Neue Light"/>
              </a:rPr>
              <a:t>AFAs, </a:t>
            </a:r>
            <a:r>
              <a:rPr lang="en-US" sz="2000" kern="1200" dirty="0">
                <a:solidFill>
                  <a:srgbClr val="21449B"/>
                </a:solidFill>
                <a:latin typeface="Helvetica Neue Light"/>
                <a:cs typeface="Helvetica Neue Light"/>
              </a:rPr>
              <a:t>specifically the high temperature constant-stress creep and mechanical properties of the model alloy at different aging conditions</a:t>
            </a:r>
            <a:r>
              <a:rPr lang="en-US" sz="2000" kern="1200" dirty="0" smtClean="0">
                <a:solidFill>
                  <a:srgbClr val="21449B"/>
                </a:solidFill>
                <a:latin typeface="Helvetica Neue Light"/>
                <a:cs typeface="Helvetica Neue Light"/>
              </a:rPr>
              <a:t>.</a:t>
            </a:r>
          </a:p>
          <a:p>
            <a:pPr defTabSz="457200">
              <a:defRPr/>
            </a:pPr>
            <a:endParaRPr lang="en-US" sz="2400" dirty="0">
              <a:solidFill>
                <a:srgbClr val="21449B"/>
              </a:solidFill>
              <a:latin typeface="Helvetica Neue Light"/>
              <a:cs typeface="Helvetica Neue Light"/>
            </a:endParaRPr>
          </a:p>
          <a:p>
            <a:pPr marL="914400" lvl="2" indent="-228600">
              <a:lnSpc>
                <a:spcPct val="200000"/>
              </a:lnSpc>
              <a:buClr>
                <a:srgbClr val="212121"/>
              </a:buClr>
              <a:buFontTx/>
              <a:buChar char="○"/>
            </a:pPr>
            <a:r>
              <a:rPr lang="en-US" sz="1800" dirty="0" smtClean="0">
                <a:solidFill>
                  <a:srgbClr val="21449B"/>
                </a:solidFill>
                <a:highlight>
                  <a:srgbClr val="FFFFFF"/>
                </a:highlight>
                <a:latin typeface="Helvetica Neue Light"/>
                <a:cs typeface="Helvetica Neue Light"/>
              </a:rPr>
              <a:t>Composition</a:t>
            </a:r>
            <a:r>
              <a:rPr lang="en-US" sz="1800" dirty="0">
                <a:solidFill>
                  <a:srgbClr val="21449B"/>
                </a:solidFill>
                <a:highlight>
                  <a:srgbClr val="FFFFFF"/>
                </a:highlight>
                <a:latin typeface="Helvetica Neue Light"/>
                <a:cs typeface="Helvetica Neue Light"/>
              </a:rPr>
              <a:t>: </a:t>
            </a:r>
            <a:r>
              <a:rPr lang="en-US" sz="1800" kern="1200" dirty="0">
                <a:solidFill>
                  <a:srgbClr val="21449B"/>
                </a:solidFill>
                <a:latin typeface="Helvetica Neue Light"/>
                <a:cs typeface="Helvetica Neue Light"/>
              </a:rPr>
              <a:t>Fe–20Cr–30Ni–2Nb–5Al (at%</a:t>
            </a:r>
            <a:r>
              <a:rPr lang="en-US" sz="1800" kern="1200" dirty="0" smtClean="0">
                <a:solidFill>
                  <a:srgbClr val="21449B"/>
                </a:solidFill>
                <a:latin typeface="Helvetica Neue Light"/>
                <a:cs typeface="Helvetica Neue Light"/>
              </a:rPr>
              <a:t>)</a:t>
            </a:r>
            <a:endParaRPr lang="en-US" sz="1800" dirty="0" smtClean="0">
              <a:solidFill>
                <a:srgbClr val="21449B"/>
              </a:solidFill>
              <a:highlight>
                <a:srgbClr val="FFFFFF"/>
              </a:highlight>
              <a:latin typeface="Helvetica Neue Light"/>
              <a:cs typeface="Helvetica Neue Light"/>
            </a:endParaRPr>
          </a:p>
          <a:p>
            <a:pPr marL="914400" lvl="1" indent="-228600">
              <a:lnSpc>
                <a:spcPct val="200000"/>
              </a:lnSpc>
              <a:buClr>
                <a:srgbClr val="212121"/>
              </a:buClr>
              <a:buFontTx/>
              <a:buChar char="○"/>
            </a:pPr>
            <a:r>
              <a:rPr lang="en-US" sz="1800" dirty="0" smtClean="0">
                <a:solidFill>
                  <a:srgbClr val="21449B"/>
                </a:solidFill>
                <a:highlight>
                  <a:srgbClr val="FFFFFF"/>
                </a:highlight>
                <a:latin typeface="Helvetica Neue Light"/>
                <a:cs typeface="Helvetica Neue Light"/>
              </a:rPr>
              <a:t>1250</a:t>
            </a:r>
            <a:r>
              <a:rPr lang="en-US" sz="1800" kern="1200" dirty="0">
                <a:solidFill>
                  <a:srgbClr val="21449B"/>
                </a:solidFill>
                <a:latin typeface="Helvetica Neue Light"/>
                <a:cs typeface="Helvetica Neue Light"/>
              </a:rPr>
              <a:t>°</a:t>
            </a:r>
            <a:r>
              <a:rPr lang="en-US" sz="1800" kern="1200" dirty="0" smtClean="0">
                <a:solidFill>
                  <a:srgbClr val="21449B"/>
                </a:solidFill>
                <a:latin typeface="Helvetica Neue Light"/>
                <a:cs typeface="Helvetica Neue Light"/>
              </a:rPr>
              <a:t>C 24 h solutionizing anneal</a:t>
            </a:r>
            <a:endParaRPr lang="en-US" sz="1800" dirty="0" smtClean="0">
              <a:solidFill>
                <a:srgbClr val="21449B"/>
              </a:solidFill>
              <a:highlight>
                <a:srgbClr val="FFFFFF"/>
              </a:highlight>
              <a:latin typeface="Helvetica Neue Light"/>
              <a:cs typeface="Helvetica Neue Light"/>
            </a:endParaRPr>
          </a:p>
          <a:p>
            <a:pPr marL="914400" lvl="1"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Time intervals: 0, 2.4, 24, 240 h</a:t>
            </a:r>
          </a:p>
          <a:p>
            <a:pPr marL="88900" lvl="7">
              <a:lnSpc>
                <a:spcPct val="140000"/>
              </a:lnSpc>
              <a:buClr>
                <a:srgbClr val="183374"/>
              </a:buClr>
              <a:buSzPct val="100000"/>
            </a:pPr>
            <a:endParaRPr lang="en-US" sz="2200" b="1" u="sng" dirty="0">
              <a:solidFill>
                <a:srgbClr val="21449B"/>
              </a:solidFill>
              <a:highlight>
                <a:srgbClr val="FFFFFF"/>
              </a:highlight>
              <a:latin typeface="Helvetica Neue Light"/>
              <a:ea typeface="Calibri"/>
              <a:cs typeface="Helvetica Neue Light"/>
              <a:sym typeface="Calibri"/>
            </a:endParaRPr>
          </a:p>
          <a:p>
            <a:pPr marL="457200" lvl="8" indent="-368300">
              <a:lnSpc>
                <a:spcPct val="140000"/>
              </a:lnSpc>
              <a:buClr>
                <a:srgbClr val="183374"/>
              </a:buClr>
              <a:buSzPct val="100000"/>
              <a:buFont typeface="Calibri"/>
              <a:buChar char="●"/>
            </a:pPr>
            <a:endParaRPr lang="en-US" sz="2200" b="1" u="sng" dirty="0">
              <a:solidFill>
                <a:srgbClr val="21449B"/>
              </a:solidFill>
              <a:highlight>
                <a:srgbClr val="FFFFFF"/>
              </a:highlight>
              <a:latin typeface="Helvetica Neue Light"/>
              <a:ea typeface="Calibri"/>
              <a:cs typeface="Helvetica Neue Light"/>
              <a:sym typeface="Calibri"/>
            </a:endParaRPr>
          </a:p>
        </p:txBody>
      </p:sp>
    </p:spTree>
    <p:extLst>
      <p:ext uri="{BB962C8B-B14F-4D97-AF65-F5344CB8AC3E}">
        <p14:creationId xmlns:p14="http://schemas.microsoft.com/office/powerpoint/2010/main" val="198008134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1" y="318700"/>
            <a:ext cx="6126092"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Research outline</a:t>
            </a:r>
            <a:endParaRPr lang="en-US" sz="4800" cap="small" dirty="0">
              <a:solidFill>
                <a:srgbClr val="FFFFFF"/>
              </a:solidFill>
              <a:latin typeface="Helvetica Neue Light"/>
              <a:ea typeface="Helvetica Neue"/>
              <a:cs typeface="Helvetica Neue Light"/>
              <a:sym typeface="Helvetica Neue"/>
            </a:endParaRPr>
          </a:p>
        </p:txBody>
      </p:sp>
      <p:sp>
        <p:nvSpPr>
          <p:cNvPr id="5" name="Shape 113"/>
          <p:cNvSpPr txBox="1"/>
          <p:nvPr/>
        </p:nvSpPr>
        <p:spPr>
          <a:xfrm>
            <a:off x="155575" y="1363018"/>
            <a:ext cx="8988299" cy="3505757"/>
          </a:xfrm>
          <a:prstGeom prst="rect">
            <a:avLst/>
          </a:prstGeom>
          <a:noFill/>
          <a:ln>
            <a:noFill/>
          </a:ln>
        </p:spPr>
        <p:txBody>
          <a:bodyPr lIns="91425" tIns="91425" rIns="91425" bIns="91425" anchor="t" anchorCtr="0">
            <a:noAutofit/>
          </a:bodyPr>
          <a:lstStyle/>
          <a:p>
            <a:pPr marL="457200" lvl="0" indent="-368300">
              <a:lnSpc>
                <a:spcPct val="200000"/>
              </a:lnSpc>
              <a:buClr>
                <a:srgbClr val="183374"/>
              </a:buClr>
              <a:buSzPct val="100000"/>
              <a:buFont typeface="Calibri"/>
              <a:buChar char="●"/>
            </a:pPr>
            <a:r>
              <a:rPr lang="en-US" sz="2000" dirty="0" smtClean="0">
                <a:solidFill>
                  <a:srgbClr val="21449B"/>
                </a:solidFill>
                <a:latin typeface="Helvetica Neue Light"/>
                <a:cs typeface="Helvetica Neue Light"/>
              </a:rPr>
              <a:t>Constant-stress creep rig</a:t>
            </a:r>
            <a:endParaRPr lang="en-US" sz="2000" b="1" dirty="0">
              <a:solidFill>
                <a:srgbClr val="21449B"/>
              </a:solidFill>
              <a:highlight>
                <a:srgbClr val="FFFFFF"/>
              </a:highlight>
              <a:latin typeface="Helvetica Neue Light"/>
              <a:ea typeface="Calibri"/>
              <a:cs typeface="Helvetica Neue Light"/>
              <a:sym typeface="Calibri"/>
            </a:endParaRPr>
          </a:p>
          <a:p>
            <a:pPr marL="914400" indent="-228600">
              <a:lnSpc>
                <a:spcPct val="200000"/>
              </a:lnSpc>
              <a:buClr>
                <a:srgbClr val="212121"/>
              </a:buClr>
              <a:buChar char="○"/>
            </a:pPr>
            <a:r>
              <a:rPr lang="en-US" sz="1600" dirty="0" smtClean="0">
                <a:solidFill>
                  <a:srgbClr val="21449B"/>
                </a:solidFill>
                <a:highlight>
                  <a:srgbClr val="FFFFFF"/>
                </a:highlight>
                <a:latin typeface="Helvetica Neue Light"/>
                <a:cs typeface="Helvetica Neue Light"/>
              </a:rPr>
              <a:t>Based on Dan Breton’s prior work</a:t>
            </a:r>
          </a:p>
          <a:p>
            <a:pPr marL="457200" lvl="0" indent="-368300">
              <a:lnSpc>
                <a:spcPct val="200000"/>
              </a:lnSpc>
              <a:buClr>
                <a:srgbClr val="183374"/>
              </a:buClr>
              <a:buSzPct val="100000"/>
              <a:buFont typeface="Calibri"/>
              <a:buChar char="●"/>
            </a:pPr>
            <a:r>
              <a:rPr lang="en-US" sz="2000" dirty="0" smtClean="0">
                <a:solidFill>
                  <a:srgbClr val="21449B"/>
                </a:solidFill>
                <a:highlight>
                  <a:srgbClr val="FFFFFF"/>
                </a:highlight>
                <a:latin typeface="Helvetica Neue Light"/>
                <a:cs typeface="Helvetica Neue Light"/>
              </a:rPr>
              <a:t>Constant-stress creep tests conducted </a:t>
            </a:r>
            <a:r>
              <a:rPr lang="en-US" sz="2000" b="1" dirty="0" smtClean="0">
                <a:solidFill>
                  <a:srgbClr val="21449B"/>
                </a:solidFill>
                <a:highlight>
                  <a:srgbClr val="FFFFFF"/>
                </a:highlight>
                <a:latin typeface="Helvetica Neue Light"/>
                <a:ea typeface="Calibri"/>
                <a:cs typeface="Helvetica Neue Light"/>
                <a:sym typeface="Calibri"/>
              </a:rPr>
              <a:t> </a:t>
            </a:r>
            <a:endParaRPr lang="en-US" sz="2000" b="1" dirty="0">
              <a:solidFill>
                <a:srgbClr val="21449B"/>
              </a:solidFill>
              <a:highlight>
                <a:srgbClr val="FFFFFF"/>
              </a:highlight>
              <a:latin typeface="Helvetica Neue Light"/>
              <a:ea typeface="Calibri"/>
              <a:cs typeface="Helvetica Neue Light"/>
              <a:sym typeface="Calibri"/>
            </a:endParaRPr>
          </a:p>
          <a:p>
            <a:pPr marL="914400" indent="-228600">
              <a:lnSpc>
                <a:spcPct val="200000"/>
              </a:lnSpc>
              <a:buClr>
                <a:srgbClr val="212121"/>
              </a:buClr>
              <a:buChar char="○"/>
            </a:pPr>
            <a:r>
              <a:rPr lang="en-US" sz="1600" dirty="0" smtClean="0">
                <a:solidFill>
                  <a:srgbClr val="21449B"/>
                </a:solidFill>
                <a:highlight>
                  <a:srgbClr val="FFFFFF"/>
                </a:highlight>
                <a:latin typeface="Helvetica Neue Light"/>
                <a:cs typeface="Helvetica Neue Light"/>
              </a:rPr>
              <a:t>760</a:t>
            </a:r>
            <a:r>
              <a:rPr lang="en-US" sz="1600" kern="1200" dirty="0">
                <a:solidFill>
                  <a:srgbClr val="21449B"/>
                </a:solidFill>
                <a:latin typeface="Helvetica Neue Light"/>
                <a:cs typeface="Helvetica Neue Light"/>
              </a:rPr>
              <a:t>°</a:t>
            </a:r>
            <a:r>
              <a:rPr lang="en-US" sz="1600" kern="1200" dirty="0" smtClean="0">
                <a:solidFill>
                  <a:srgbClr val="21449B"/>
                </a:solidFill>
                <a:latin typeface="Helvetica Neue Light"/>
                <a:cs typeface="Helvetica Neue Light"/>
              </a:rPr>
              <a:t>C and  35 MPa </a:t>
            </a:r>
          </a:p>
          <a:p>
            <a:pPr marL="457200" lvl="0" indent="-368300">
              <a:lnSpc>
                <a:spcPct val="200000"/>
              </a:lnSpc>
              <a:buClr>
                <a:srgbClr val="183374"/>
              </a:buClr>
              <a:buSzPct val="100000"/>
              <a:buFont typeface="Calibri"/>
              <a:buChar char="●"/>
            </a:pPr>
            <a:r>
              <a:rPr lang="en-US" sz="2000" dirty="0" smtClean="0">
                <a:solidFill>
                  <a:srgbClr val="21449B"/>
                </a:solidFill>
                <a:highlight>
                  <a:srgbClr val="FFFFFF"/>
                </a:highlight>
                <a:latin typeface="Helvetica Neue Light"/>
                <a:cs typeface="Helvetica Neue Light"/>
              </a:rPr>
              <a:t>Microstructure examined</a:t>
            </a:r>
            <a:endParaRPr lang="en-US" sz="2000" b="1" dirty="0">
              <a:solidFill>
                <a:srgbClr val="21449B"/>
              </a:solidFill>
              <a:highlight>
                <a:srgbClr val="FFFFFF"/>
              </a:highlight>
              <a:latin typeface="Helvetica Neue Light"/>
              <a:ea typeface="Calibri"/>
              <a:cs typeface="Helvetica Neue Light"/>
              <a:sym typeface="Calibri"/>
            </a:endParaRP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Prior to and post creep testing</a:t>
            </a:r>
            <a:r>
              <a:rPr lang="en-US" sz="1800" kern="1200" dirty="0" smtClean="0">
                <a:solidFill>
                  <a:srgbClr val="21449B"/>
                </a:solidFill>
                <a:latin typeface="Helvetica Neue Light"/>
                <a:cs typeface="Helvetica Neue Light"/>
              </a:rPr>
              <a:t> </a:t>
            </a:r>
          </a:p>
          <a:p>
            <a:pPr marL="457200" lvl="0" indent="-368300">
              <a:lnSpc>
                <a:spcPct val="200000"/>
              </a:lnSpc>
              <a:buClr>
                <a:srgbClr val="183374"/>
              </a:buClr>
              <a:buSzPct val="100000"/>
              <a:buFont typeface="Calibri"/>
              <a:buChar char="●"/>
            </a:pPr>
            <a:r>
              <a:rPr lang="en-US" sz="2000" dirty="0" smtClean="0">
                <a:solidFill>
                  <a:srgbClr val="21449B"/>
                </a:solidFill>
                <a:highlight>
                  <a:srgbClr val="FFFFFF"/>
                </a:highlight>
                <a:latin typeface="Helvetica Neue Light"/>
                <a:cs typeface="Helvetica Neue Light"/>
              </a:rPr>
              <a:t>Elevated temperature tensile tests</a:t>
            </a:r>
            <a:endParaRPr lang="en-US" sz="2000" b="1" dirty="0">
              <a:solidFill>
                <a:srgbClr val="21449B"/>
              </a:solidFill>
              <a:highlight>
                <a:srgbClr val="FFFFFF"/>
              </a:highlight>
              <a:latin typeface="Helvetica Neue Light"/>
              <a:ea typeface="Calibri"/>
              <a:cs typeface="Helvetica Neue Light"/>
              <a:sym typeface="Calibri"/>
            </a:endParaRPr>
          </a:p>
          <a:p>
            <a:pPr marL="914400" indent="-228600">
              <a:lnSpc>
                <a:spcPct val="200000"/>
              </a:lnSpc>
              <a:buClr>
                <a:srgbClr val="212121"/>
              </a:buClr>
              <a:buChar char="○"/>
            </a:pPr>
            <a:r>
              <a:rPr lang="en-US" sz="1800" dirty="0">
                <a:solidFill>
                  <a:srgbClr val="21449B"/>
                </a:solidFill>
                <a:highlight>
                  <a:srgbClr val="FFFFFF"/>
                </a:highlight>
                <a:latin typeface="Helvetica Neue Light"/>
                <a:cs typeface="Helvetica Neue Light"/>
              </a:rPr>
              <a:t>760</a:t>
            </a:r>
            <a:r>
              <a:rPr lang="en-US" sz="1800" kern="1200" dirty="0">
                <a:solidFill>
                  <a:srgbClr val="21449B"/>
                </a:solidFill>
                <a:latin typeface="Helvetica Neue Light"/>
                <a:cs typeface="Helvetica Neue Light"/>
              </a:rPr>
              <a:t>°</a:t>
            </a:r>
            <a:r>
              <a:rPr lang="en-US" sz="1800" kern="1200" dirty="0" smtClean="0">
                <a:solidFill>
                  <a:srgbClr val="21449B"/>
                </a:solidFill>
                <a:latin typeface="Helvetica Neue Light"/>
                <a:cs typeface="Helvetica Neue Light"/>
              </a:rPr>
              <a:t>C for different aging conditions</a:t>
            </a:r>
            <a:endParaRPr lang="en-US" sz="1800" kern="1200" dirty="0">
              <a:solidFill>
                <a:srgbClr val="21449B"/>
              </a:solidFill>
              <a:latin typeface="Helvetica Neue Light"/>
              <a:cs typeface="Helvetica Neue Light"/>
            </a:endParaRPr>
          </a:p>
          <a:p>
            <a:pPr marL="685800">
              <a:lnSpc>
                <a:spcPct val="200000"/>
              </a:lnSpc>
              <a:buClr>
                <a:srgbClr val="212121"/>
              </a:buClr>
            </a:pPr>
            <a:endParaRPr lang="en-US" sz="2200" b="1" dirty="0">
              <a:solidFill>
                <a:srgbClr val="21449B"/>
              </a:solidFill>
              <a:highlight>
                <a:srgbClr val="FFFFFF"/>
              </a:highlight>
              <a:latin typeface="Helvetica Neue Light"/>
              <a:ea typeface="Calibri"/>
              <a:cs typeface="Helvetica Neue Light"/>
              <a:sym typeface="Calibri"/>
            </a:endParaRPr>
          </a:p>
          <a:p>
            <a:pPr marL="457200" lvl="8" indent="-368300">
              <a:lnSpc>
                <a:spcPct val="140000"/>
              </a:lnSpc>
              <a:buClr>
                <a:srgbClr val="183374"/>
              </a:buClr>
              <a:buSzPct val="100000"/>
              <a:buFont typeface="Calibri"/>
              <a:buChar char="●"/>
            </a:pPr>
            <a:endParaRPr lang="en-US" sz="2200" b="1" u="sng" dirty="0">
              <a:solidFill>
                <a:srgbClr val="21449B"/>
              </a:solidFill>
              <a:highlight>
                <a:srgbClr val="FFFFFF"/>
              </a:highlight>
              <a:latin typeface="Helvetica Neue Light"/>
              <a:ea typeface="Calibri"/>
              <a:cs typeface="Helvetica Neue Light"/>
              <a:sym typeface="Calibri"/>
            </a:endParaRPr>
          </a:p>
        </p:txBody>
      </p:sp>
      <p:pic>
        <p:nvPicPr>
          <p:cNvPr id="6" name="Picture 5"/>
          <p:cNvPicPr>
            <a:picLocks noChangeAspect="1"/>
          </p:cNvPicPr>
          <p:nvPr/>
        </p:nvPicPr>
        <p:blipFill>
          <a:blip r:embed="rId3"/>
          <a:stretch>
            <a:fillRect/>
          </a:stretch>
        </p:blipFill>
        <p:spPr>
          <a:xfrm>
            <a:off x="6387570" y="3578821"/>
            <a:ext cx="2328412" cy="3167110"/>
          </a:xfrm>
          <a:prstGeom prst="rect">
            <a:avLst/>
          </a:prstGeom>
        </p:spPr>
      </p:pic>
      <p:pic>
        <p:nvPicPr>
          <p:cNvPr id="7" name="Picture 6"/>
          <p:cNvPicPr>
            <a:picLocks noChangeAspect="1"/>
          </p:cNvPicPr>
          <p:nvPr/>
        </p:nvPicPr>
        <p:blipFill>
          <a:blip r:embed="rId4"/>
          <a:stretch>
            <a:fillRect/>
          </a:stretch>
        </p:blipFill>
        <p:spPr>
          <a:xfrm>
            <a:off x="6287090" y="318700"/>
            <a:ext cx="2540955" cy="3052309"/>
          </a:xfrm>
          <a:prstGeom prst="rect">
            <a:avLst/>
          </a:prstGeom>
        </p:spPr>
      </p:pic>
    </p:spTree>
    <p:extLst>
      <p:ext uri="{BB962C8B-B14F-4D97-AF65-F5344CB8AC3E}">
        <p14:creationId xmlns:p14="http://schemas.microsoft.com/office/powerpoint/2010/main" val="126374082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0" y="318700"/>
            <a:ext cx="8108462"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Overview of creep-testing</a:t>
            </a:r>
            <a:endParaRPr lang="en-US" sz="4800" cap="small" dirty="0">
              <a:solidFill>
                <a:srgbClr val="FFFFFF"/>
              </a:solidFill>
              <a:latin typeface="Helvetica Neue Light"/>
              <a:ea typeface="Helvetica Neue"/>
              <a:cs typeface="Helvetica Neue Light"/>
              <a:sym typeface="Helvetica Neue"/>
            </a:endParaRPr>
          </a:p>
        </p:txBody>
      </p:sp>
      <p:sp>
        <p:nvSpPr>
          <p:cNvPr id="5" name="Shape 113"/>
          <p:cNvSpPr txBox="1"/>
          <p:nvPr/>
        </p:nvSpPr>
        <p:spPr>
          <a:xfrm>
            <a:off x="0" y="1246798"/>
            <a:ext cx="8988299" cy="5033999"/>
          </a:xfrm>
          <a:prstGeom prst="rect">
            <a:avLst/>
          </a:prstGeom>
          <a:noFill/>
          <a:ln>
            <a:noFill/>
          </a:ln>
        </p:spPr>
        <p:txBody>
          <a:bodyPr lIns="91425" tIns="91425" rIns="91425" bIns="91425" anchor="t" anchorCtr="0">
            <a:noAutofit/>
          </a:bodyPr>
          <a:lstStyle/>
          <a:p>
            <a:pPr marL="457200" lvl="0" indent="-368300">
              <a:lnSpc>
                <a:spcPct val="20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Creep is a time-dependent deformation mechanism</a:t>
            </a: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Strain accumulation </a:t>
            </a: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Temperature dependent</a:t>
            </a:r>
          </a:p>
          <a:p>
            <a:pPr marL="914400" indent="-228600">
              <a:lnSpc>
                <a:spcPct val="200000"/>
              </a:lnSpc>
              <a:buClr>
                <a:srgbClr val="212121"/>
              </a:buClr>
              <a:buChar char="○"/>
            </a:pPr>
            <a:r>
              <a:rPr lang="en-US" sz="1800" b="1" dirty="0" smtClean="0">
                <a:solidFill>
                  <a:srgbClr val="21449B"/>
                </a:solidFill>
                <a:highlight>
                  <a:srgbClr val="FFFFFF"/>
                </a:highlight>
                <a:latin typeface="Helvetica Neue Light"/>
                <a:ea typeface="Calibri"/>
                <a:cs typeface="Helvetica Neue Light"/>
                <a:sym typeface="Calibri"/>
              </a:rPr>
              <a:t> Cause for concern</a:t>
            </a:r>
            <a:endParaRPr lang="en-US" sz="2200" b="1" dirty="0" smtClean="0">
              <a:solidFill>
                <a:srgbClr val="21449B"/>
              </a:solidFill>
              <a:highlight>
                <a:srgbClr val="FFFFFF"/>
              </a:highlight>
              <a:latin typeface="Helvetica Neue Light"/>
              <a:ea typeface="Calibri"/>
              <a:cs typeface="Helvetica Neue Light"/>
              <a:sym typeface="Calibri"/>
            </a:endParaRPr>
          </a:p>
          <a:p>
            <a:pPr marL="457200" lvl="0" indent="-368300">
              <a:lnSpc>
                <a:spcPct val="20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Variety of testing machines</a:t>
            </a: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Constant-load</a:t>
            </a: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Variable stress</a:t>
            </a: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Constant-stress</a:t>
            </a:r>
            <a:endParaRPr lang="en-US" sz="2200" b="1" dirty="0">
              <a:solidFill>
                <a:srgbClr val="21449B"/>
              </a:solidFill>
              <a:highlight>
                <a:srgbClr val="FFFFFF"/>
              </a:highlight>
              <a:latin typeface="Helvetica Neue Light"/>
              <a:ea typeface="Calibri"/>
              <a:cs typeface="Helvetica Neue Light"/>
              <a:sym typeface="Calibri"/>
            </a:endParaRPr>
          </a:p>
          <a:p>
            <a:pPr marL="88900" lvl="7">
              <a:lnSpc>
                <a:spcPct val="115000"/>
              </a:lnSpc>
              <a:buClr>
                <a:srgbClr val="183374"/>
              </a:buClr>
              <a:buSzPct val="100000"/>
            </a:pPr>
            <a:endParaRPr lang="en-US" sz="2200" b="1" u="sng" dirty="0">
              <a:solidFill>
                <a:srgbClr val="21449B"/>
              </a:solidFill>
              <a:highlight>
                <a:srgbClr val="FFFFFF"/>
              </a:highlight>
              <a:latin typeface="Helvetica Neue Light"/>
              <a:ea typeface="Calibri"/>
              <a:cs typeface="Helvetica Neue Light"/>
              <a:sym typeface="Calibri"/>
            </a:endParaRPr>
          </a:p>
          <a:p>
            <a:pPr marL="457200" lvl="8" indent="-368300">
              <a:lnSpc>
                <a:spcPct val="115000"/>
              </a:lnSpc>
              <a:buClr>
                <a:srgbClr val="183374"/>
              </a:buClr>
              <a:buSzPct val="100000"/>
              <a:buFont typeface="Calibri"/>
              <a:buChar char="●"/>
            </a:pPr>
            <a:endParaRPr lang="en-US" sz="2200" b="1" u="sng" dirty="0">
              <a:solidFill>
                <a:srgbClr val="21449B"/>
              </a:solidFill>
              <a:highlight>
                <a:srgbClr val="FFFFFF"/>
              </a:highlight>
              <a:latin typeface="Helvetica Neue Light"/>
              <a:ea typeface="Calibri"/>
              <a:cs typeface="Helvetica Neue Light"/>
              <a:sym typeface="Calibri"/>
            </a:endParaRPr>
          </a:p>
        </p:txBody>
      </p:sp>
      <p:pic>
        <p:nvPicPr>
          <p:cNvPr id="3" name="Picture 2"/>
          <p:cNvPicPr>
            <a:picLocks noChangeAspect="1"/>
          </p:cNvPicPr>
          <p:nvPr/>
        </p:nvPicPr>
        <p:blipFill>
          <a:blip r:embed="rId3"/>
          <a:stretch>
            <a:fillRect/>
          </a:stretch>
        </p:blipFill>
        <p:spPr>
          <a:xfrm>
            <a:off x="3849077" y="2750297"/>
            <a:ext cx="5334000" cy="3154562"/>
          </a:xfrm>
          <a:prstGeom prst="rect">
            <a:avLst/>
          </a:prstGeom>
        </p:spPr>
      </p:pic>
      <p:sp>
        <p:nvSpPr>
          <p:cNvPr id="4" name="Rectangle 3"/>
          <p:cNvSpPr/>
          <p:nvPr/>
        </p:nvSpPr>
        <p:spPr>
          <a:xfrm>
            <a:off x="4094328" y="6662040"/>
            <a:ext cx="5049671" cy="200055"/>
          </a:xfrm>
          <a:prstGeom prst="rect">
            <a:avLst/>
          </a:prstGeom>
        </p:spPr>
        <p:txBody>
          <a:bodyPr wrap="square">
            <a:spAutoFit/>
          </a:bodyPr>
          <a:lstStyle/>
          <a:p>
            <a:r>
              <a:rPr lang="en-US" sz="700" i="1" dirty="0">
                <a:solidFill>
                  <a:schemeClr val="accent5"/>
                </a:solidFill>
              </a:rPr>
              <a:t>https://</a:t>
            </a:r>
            <a:r>
              <a:rPr lang="en-US" sz="700" i="1" dirty="0" err="1">
                <a:solidFill>
                  <a:schemeClr val="accent5"/>
                </a:solidFill>
              </a:rPr>
              <a:t>upload.wikimedia.org</a:t>
            </a:r>
            <a:r>
              <a:rPr lang="en-US" sz="700" i="1" dirty="0">
                <a:solidFill>
                  <a:schemeClr val="accent5"/>
                </a:solidFill>
              </a:rPr>
              <a:t>/</a:t>
            </a:r>
            <a:r>
              <a:rPr lang="en-US" sz="700" i="1" dirty="0" err="1">
                <a:solidFill>
                  <a:schemeClr val="accent5"/>
                </a:solidFill>
              </a:rPr>
              <a:t>wikipedia</a:t>
            </a:r>
            <a:r>
              <a:rPr lang="en-US" sz="700" i="1" dirty="0">
                <a:solidFill>
                  <a:schemeClr val="accent5"/>
                </a:solidFill>
              </a:rPr>
              <a:t>/commons/thumb/4/4d/3StageCreep.svg/1280px-3StageCreep.svg.png</a:t>
            </a:r>
          </a:p>
        </p:txBody>
      </p:sp>
    </p:spTree>
    <p:extLst>
      <p:ext uri="{BB962C8B-B14F-4D97-AF65-F5344CB8AC3E}">
        <p14:creationId xmlns:p14="http://schemas.microsoft.com/office/powerpoint/2010/main" val="4744257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0" y="318700"/>
            <a:ext cx="6721231"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a:solidFill>
                  <a:srgbClr val="FFFFFF"/>
                </a:solidFill>
                <a:latin typeface="Helvetica Neue Light"/>
                <a:ea typeface="Helvetica Neue"/>
                <a:cs typeface="Helvetica Neue Light"/>
                <a:sym typeface="Helvetica Neue"/>
              </a:rPr>
              <a:t>C</a:t>
            </a:r>
            <a:r>
              <a:rPr lang="en-US" sz="4800" cap="small" dirty="0" smtClean="0">
                <a:solidFill>
                  <a:srgbClr val="FFFFFF"/>
                </a:solidFill>
                <a:latin typeface="Helvetica Neue Light"/>
                <a:ea typeface="Helvetica Neue"/>
                <a:cs typeface="Helvetica Neue Light"/>
                <a:sym typeface="Helvetica Neue"/>
              </a:rPr>
              <a:t>reep-testing rig</a:t>
            </a:r>
            <a:endParaRPr lang="en-US" sz="4800" cap="small" dirty="0">
              <a:solidFill>
                <a:srgbClr val="FFFFFF"/>
              </a:solidFill>
              <a:latin typeface="Helvetica Neue Light"/>
              <a:ea typeface="Helvetica Neue"/>
              <a:cs typeface="Helvetica Neue Light"/>
              <a:sym typeface="Helvetica Neue"/>
            </a:endParaRPr>
          </a:p>
        </p:txBody>
      </p:sp>
      <p:sp>
        <p:nvSpPr>
          <p:cNvPr id="5" name="Shape 113"/>
          <p:cNvSpPr txBox="1"/>
          <p:nvPr/>
        </p:nvSpPr>
        <p:spPr>
          <a:xfrm>
            <a:off x="274615" y="1300560"/>
            <a:ext cx="8988299" cy="5033999"/>
          </a:xfrm>
          <a:prstGeom prst="rect">
            <a:avLst/>
          </a:prstGeom>
          <a:noFill/>
          <a:ln>
            <a:noFill/>
          </a:ln>
        </p:spPr>
        <p:txBody>
          <a:bodyPr lIns="91425" tIns="91425" rIns="91425" bIns="91425" anchor="t" anchorCtr="0">
            <a:noAutofit/>
          </a:bodyPr>
          <a:lstStyle/>
          <a:p>
            <a:pPr marL="457200" lvl="0" indent="-368300">
              <a:lnSpc>
                <a:spcPct val="15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Constant-stress rig</a:t>
            </a:r>
            <a:endParaRPr lang="en-US" sz="2200" b="1" dirty="0">
              <a:solidFill>
                <a:srgbClr val="21449B"/>
              </a:solidFill>
              <a:highlight>
                <a:srgbClr val="FFFFFF"/>
              </a:highlight>
              <a:latin typeface="Helvetica Neue Light"/>
              <a:ea typeface="Calibri"/>
              <a:cs typeface="Helvetica Neue Light"/>
              <a:sym typeface="Calibri"/>
            </a:endParaRPr>
          </a:p>
          <a:p>
            <a:pPr marL="914400" indent="-228600">
              <a:lnSpc>
                <a:spcPct val="150000"/>
              </a:lnSpc>
              <a:buClr>
                <a:srgbClr val="212121"/>
              </a:buClr>
              <a:buChar char="○"/>
            </a:pPr>
            <a:r>
              <a:rPr lang="en-US" sz="1800" dirty="0" smtClean="0">
                <a:solidFill>
                  <a:srgbClr val="21449B"/>
                </a:solidFill>
                <a:highlight>
                  <a:srgbClr val="FFFFFF"/>
                </a:highlight>
                <a:latin typeface="Helvetica Neue Light"/>
                <a:cs typeface="Helvetica Neue Light"/>
              </a:rPr>
              <a:t>Isolates basic creep mechanisms </a:t>
            </a:r>
          </a:p>
          <a:p>
            <a:pPr marL="914400" indent="-228600">
              <a:lnSpc>
                <a:spcPct val="150000"/>
              </a:lnSpc>
              <a:buClr>
                <a:srgbClr val="212121"/>
              </a:buClr>
              <a:buChar char="○"/>
            </a:pPr>
            <a:r>
              <a:rPr lang="en-US" sz="1800" dirty="0" smtClean="0">
                <a:solidFill>
                  <a:srgbClr val="21449B"/>
                </a:solidFill>
                <a:highlight>
                  <a:srgbClr val="FFFFFF"/>
                </a:highlight>
                <a:latin typeface="Helvetica Neue Light"/>
                <a:cs typeface="Helvetica Neue Light"/>
              </a:rPr>
              <a:t>Curvature of the cam is key</a:t>
            </a:r>
            <a:endParaRPr lang="en-US" sz="1800" dirty="0">
              <a:solidFill>
                <a:srgbClr val="21449B"/>
              </a:solidFill>
              <a:highlight>
                <a:srgbClr val="FFFFFF"/>
              </a:highlight>
              <a:latin typeface="Helvetica Neue Light"/>
              <a:cs typeface="Helvetica Neue Light"/>
            </a:endParaRPr>
          </a:p>
          <a:p>
            <a:pPr marL="914400" indent="-228600">
              <a:lnSpc>
                <a:spcPct val="150000"/>
              </a:lnSpc>
              <a:buClr>
                <a:srgbClr val="212121"/>
              </a:buClr>
              <a:buChar char="○"/>
            </a:pPr>
            <a:endParaRPr lang="en-US" sz="1800" dirty="0" smtClean="0">
              <a:solidFill>
                <a:srgbClr val="21449B"/>
              </a:solidFill>
              <a:highlight>
                <a:srgbClr val="FFFFFF"/>
              </a:highlight>
              <a:latin typeface="Helvetica Neue Light"/>
              <a:cs typeface="Helvetica Neue Light"/>
            </a:endParaRPr>
          </a:p>
          <a:p>
            <a:pPr marL="457200" lvl="1" indent="-368300">
              <a:lnSpc>
                <a:spcPct val="115000"/>
              </a:lnSpc>
              <a:buClr>
                <a:srgbClr val="183374"/>
              </a:buClr>
              <a:buSzPct val="100000"/>
              <a:buFont typeface="Calibri"/>
              <a:buChar char="●"/>
            </a:pPr>
            <a:endParaRPr lang="en-US" sz="2200" b="1" dirty="0">
              <a:solidFill>
                <a:srgbClr val="21449B"/>
              </a:solidFill>
              <a:highlight>
                <a:srgbClr val="FFFFFF"/>
              </a:highlight>
              <a:latin typeface="Helvetica Neue Light"/>
              <a:ea typeface="Calibri"/>
              <a:cs typeface="Helvetica Neue Light"/>
              <a:sym typeface="Calibri"/>
            </a:endParaRPr>
          </a:p>
          <a:p>
            <a:pPr marL="88900" lvl="7">
              <a:lnSpc>
                <a:spcPct val="115000"/>
              </a:lnSpc>
              <a:buClr>
                <a:srgbClr val="183374"/>
              </a:buClr>
              <a:buSzPct val="100000"/>
            </a:pPr>
            <a:endParaRPr lang="en-US" sz="2200" b="1" u="sng" dirty="0">
              <a:solidFill>
                <a:srgbClr val="21449B"/>
              </a:solidFill>
              <a:highlight>
                <a:srgbClr val="FFFFFF"/>
              </a:highlight>
              <a:latin typeface="Helvetica Neue Light"/>
              <a:ea typeface="Calibri"/>
              <a:cs typeface="Helvetica Neue Light"/>
              <a:sym typeface="Calibri"/>
            </a:endParaRPr>
          </a:p>
          <a:p>
            <a:pPr marL="457200" lvl="8" indent="-368300">
              <a:lnSpc>
                <a:spcPct val="115000"/>
              </a:lnSpc>
              <a:buClr>
                <a:srgbClr val="183374"/>
              </a:buClr>
              <a:buSzPct val="100000"/>
              <a:buFont typeface="Calibri"/>
              <a:buChar char="●"/>
            </a:pPr>
            <a:endParaRPr lang="en-US" sz="2200" b="1" u="sng" dirty="0">
              <a:solidFill>
                <a:srgbClr val="21449B"/>
              </a:solidFill>
              <a:highlight>
                <a:srgbClr val="FFFFFF"/>
              </a:highlight>
              <a:latin typeface="Helvetica Neue Light"/>
              <a:ea typeface="Calibri"/>
              <a:cs typeface="Helvetica Neue Light"/>
              <a:sym typeface="Calibri"/>
            </a:endParaRPr>
          </a:p>
        </p:txBody>
      </p:sp>
      <p:pic>
        <p:nvPicPr>
          <p:cNvPr id="3" name="Picture 2"/>
          <p:cNvPicPr>
            <a:picLocks noChangeAspect="1"/>
          </p:cNvPicPr>
          <p:nvPr/>
        </p:nvPicPr>
        <p:blipFill>
          <a:blip r:embed="rId3"/>
          <a:stretch>
            <a:fillRect/>
          </a:stretch>
        </p:blipFill>
        <p:spPr>
          <a:xfrm>
            <a:off x="5120035" y="1434762"/>
            <a:ext cx="4023965" cy="5345086"/>
          </a:xfrm>
          <a:prstGeom prst="rect">
            <a:avLst/>
          </a:prstGeom>
        </p:spPr>
      </p:pic>
      <p:pic>
        <p:nvPicPr>
          <p:cNvPr id="8" name="Picture 7"/>
          <p:cNvPicPr>
            <a:picLocks noChangeAspect="1"/>
          </p:cNvPicPr>
          <p:nvPr/>
        </p:nvPicPr>
        <p:blipFill>
          <a:blip r:embed="rId4"/>
          <a:stretch>
            <a:fillRect/>
          </a:stretch>
        </p:blipFill>
        <p:spPr>
          <a:xfrm>
            <a:off x="409569" y="2813538"/>
            <a:ext cx="5787729" cy="3257062"/>
          </a:xfrm>
          <a:prstGeom prst="rect">
            <a:avLst/>
          </a:prstGeom>
        </p:spPr>
      </p:pic>
    </p:spTree>
    <p:extLst>
      <p:ext uri="{BB962C8B-B14F-4D97-AF65-F5344CB8AC3E}">
        <p14:creationId xmlns:p14="http://schemas.microsoft.com/office/powerpoint/2010/main" val="212490068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0" y="318700"/>
            <a:ext cx="8108462"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Constant-stress rig design</a:t>
            </a:r>
            <a:endParaRPr lang="en-US" sz="4800" cap="small" dirty="0">
              <a:solidFill>
                <a:srgbClr val="FFFFFF"/>
              </a:solidFill>
              <a:latin typeface="Helvetica Neue Light"/>
              <a:ea typeface="Helvetica Neue"/>
              <a:cs typeface="Helvetica Neue Light"/>
              <a:sym typeface="Helvetica Neue"/>
            </a:endParaRPr>
          </a:p>
        </p:txBody>
      </p:sp>
      <p:sp>
        <p:nvSpPr>
          <p:cNvPr id="5" name="Shape 113"/>
          <p:cNvSpPr txBox="1"/>
          <p:nvPr/>
        </p:nvSpPr>
        <p:spPr>
          <a:xfrm>
            <a:off x="274615" y="1300560"/>
            <a:ext cx="8988299" cy="5033999"/>
          </a:xfrm>
          <a:prstGeom prst="rect">
            <a:avLst/>
          </a:prstGeom>
          <a:noFill/>
          <a:ln>
            <a:noFill/>
          </a:ln>
        </p:spPr>
        <p:txBody>
          <a:bodyPr lIns="91425" tIns="91425" rIns="91425" bIns="91425" anchor="t" anchorCtr="0">
            <a:noAutofit/>
          </a:bodyPr>
          <a:lstStyle/>
          <a:p>
            <a:pPr marL="88900" lvl="0">
              <a:lnSpc>
                <a:spcPct val="150000"/>
              </a:lnSpc>
              <a:buClr>
                <a:srgbClr val="183374"/>
              </a:buClr>
              <a:buSzPct val="100000"/>
            </a:pPr>
            <a:r>
              <a:rPr lang="en-US" sz="2400" b="1" u="sng" dirty="0" smtClean="0">
                <a:solidFill>
                  <a:srgbClr val="21449B"/>
                </a:solidFill>
                <a:highlight>
                  <a:srgbClr val="FFFFFF"/>
                </a:highlight>
                <a:latin typeface="Helvetica Neue Light"/>
                <a:ea typeface="Calibri"/>
                <a:cs typeface="Helvetica Neue Light"/>
                <a:sym typeface="Calibri"/>
              </a:rPr>
              <a:t>Main Components:</a:t>
            </a:r>
          </a:p>
          <a:p>
            <a:pPr marL="457200" lvl="0" indent="-368300">
              <a:lnSpc>
                <a:spcPct val="15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A: Cam </a:t>
            </a:r>
          </a:p>
          <a:p>
            <a:pPr marL="457200" lvl="0" indent="-368300">
              <a:lnSpc>
                <a:spcPct val="15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C: Cable attached to load</a:t>
            </a:r>
          </a:p>
          <a:p>
            <a:pPr marL="457200" lvl="0" indent="-368300">
              <a:lnSpc>
                <a:spcPct val="15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D: Load weight on tray</a:t>
            </a:r>
          </a:p>
          <a:p>
            <a:pPr marL="457200" lvl="0" indent="-368300">
              <a:lnSpc>
                <a:spcPct val="15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E: ADT</a:t>
            </a:r>
          </a:p>
          <a:p>
            <a:pPr marL="457200" lvl="0" indent="-368300">
              <a:lnSpc>
                <a:spcPct val="15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H: Furnace</a:t>
            </a:r>
          </a:p>
          <a:p>
            <a:pPr marL="457200" lvl="0" indent="-368300">
              <a:lnSpc>
                <a:spcPct val="15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K: LVDT</a:t>
            </a:r>
          </a:p>
          <a:p>
            <a:pPr marL="457200" lvl="0" indent="-368300">
              <a:lnSpc>
                <a:spcPct val="15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N: Data Logger</a:t>
            </a:r>
            <a:endParaRPr lang="en-US" sz="1800" dirty="0">
              <a:solidFill>
                <a:srgbClr val="21449B"/>
              </a:solidFill>
              <a:highlight>
                <a:srgbClr val="FFFFFF"/>
              </a:highlight>
              <a:latin typeface="Helvetica Neue Light"/>
              <a:cs typeface="Helvetica Neue Light"/>
            </a:endParaRPr>
          </a:p>
          <a:p>
            <a:pPr marL="914400" indent="-228600">
              <a:lnSpc>
                <a:spcPct val="150000"/>
              </a:lnSpc>
              <a:buClr>
                <a:srgbClr val="212121"/>
              </a:buClr>
              <a:buChar char="○"/>
            </a:pPr>
            <a:endParaRPr lang="en-US" sz="1800" dirty="0" smtClean="0">
              <a:solidFill>
                <a:srgbClr val="21449B"/>
              </a:solidFill>
              <a:highlight>
                <a:srgbClr val="FFFFFF"/>
              </a:highlight>
              <a:latin typeface="Helvetica Neue Light"/>
              <a:cs typeface="Helvetica Neue Light"/>
            </a:endParaRPr>
          </a:p>
          <a:p>
            <a:pPr marL="457200" lvl="1" indent="-368300">
              <a:lnSpc>
                <a:spcPct val="115000"/>
              </a:lnSpc>
              <a:buClr>
                <a:srgbClr val="183374"/>
              </a:buClr>
              <a:buSzPct val="100000"/>
              <a:buFont typeface="Calibri"/>
              <a:buChar char="●"/>
            </a:pPr>
            <a:endParaRPr lang="en-US" sz="2200" b="1" dirty="0">
              <a:solidFill>
                <a:srgbClr val="21449B"/>
              </a:solidFill>
              <a:highlight>
                <a:srgbClr val="FFFFFF"/>
              </a:highlight>
              <a:latin typeface="Helvetica Neue Light"/>
              <a:ea typeface="Calibri"/>
              <a:cs typeface="Helvetica Neue Light"/>
              <a:sym typeface="Calibri"/>
            </a:endParaRPr>
          </a:p>
          <a:p>
            <a:pPr marL="88900" lvl="7">
              <a:lnSpc>
                <a:spcPct val="115000"/>
              </a:lnSpc>
              <a:buClr>
                <a:srgbClr val="183374"/>
              </a:buClr>
              <a:buSzPct val="100000"/>
            </a:pPr>
            <a:endParaRPr lang="en-US" sz="2200" b="1" u="sng" dirty="0">
              <a:solidFill>
                <a:srgbClr val="21449B"/>
              </a:solidFill>
              <a:highlight>
                <a:srgbClr val="FFFFFF"/>
              </a:highlight>
              <a:latin typeface="Helvetica Neue Light"/>
              <a:ea typeface="Calibri"/>
              <a:cs typeface="Helvetica Neue Light"/>
              <a:sym typeface="Calibri"/>
            </a:endParaRPr>
          </a:p>
          <a:p>
            <a:pPr marL="457200" lvl="8" indent="-368300">
              <a:lnSpc>
                <a:spcPct val="115000"/>
              </a:lnSpc>
              <a:buClr>
                <a:srgbClr val="183374"/>
              </a:buClr>
              <a:buSzPct val="100000"/>
              <a:buFont typeface="Calibri"/>
              <a:buChar char="●"/>
            </a:pPr>
            <a:endParaRPr lang="en-US" sz="2200" b="1" u="sng" dirty="0">
              <a:solidFill>
                <a:srgbClr val="21449B"/>
              </a:solidFill>
              <a:highlight>
                <a:srgbClr val="FFFFFF"/>
              </a:highlight>
              <a:latin typeface="Helvetica Neue Light"/>
              <a:ea typeface="Calibri"/>
              <a:cs typeface="Helvetica Neue Light"/>
              <a:sym typeface="Calibri"/>
            </a:endParaRPr>
          </a:p>
        </p:txBody>
      </p:sp>
      <p:pic>
        <p:nvPicPr>
          <p:cNvPr id="6" name="Picture 5"/>
          <p:cNvPicPr>
            <a:picLocks noChangeAspect="1"/>
          </p:cNvPicPr>
          <p:nvPr/>
        </p:nvPicPr>
        <p:blipFill>
          <a:blip r:embed="rId3"/>
          <a:stretch>
            <a:fillRect/>
          </a:stretch>
        </p:blipFill>
        <p:spPr>
          <a:xfrm>
            <a:off x="4669693" y="1406838"/>
            <a:ext cx="3894504" cy="5255777"/>
          </a:xfrm>
          <a:prstGeom prst="rect">
            <a:avLst/>
          </a:prstGeom>
        </p:spPr>
      </p:pic>
    </p:spTree>
    <p:extLst>
      <p:ext uri="{BB962C8B-B14F-4D97-AF65-F5344CB8AC3E}">
        <p14:creationId xmlns:p14="http://schemas.microsoft.com/office/powerpoint/2010/main" val="133827002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0" y="318700"/>
            <a:ext cx="6877538"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Creep rig components</a:t>
            </a:r>
            <a:endParaRPr lang="en-US" sz="4800" cap="small" dirty="0">
              <a:solidFill>
                <a:srgbClr val="FFFFFF"/>
              </a:solidFill>
              <a:latin typeface="Helvetica Neue Light"/>
              <a:ea typeface="Helvetica Neue"/>
              <a:cs typeface="Helvetica Neue Light"/>
              <a:sym typeface="Helvetica Neue"/>
            </a:endParaRPr>
          </a:p>
        </p:txBody>
      </p:sp>
      <p:sp>
        <p:nvSpPr>
          <p:cNvPr id="5" name="Shape 113"/>
          <p:cNvSpPr txBox="1"/>
          <p:nvPr/>
        </p:nvSpPr>
        <p:spPr>
          <a:xfrm>
            <a:off x="274615" y="1300560"/>
            <a:ext cx="8988299" cy="5033999"/>
          </a:xfrm>
          <a:prstGeom prst="rect">
            <a:avLst/>
          </a:prstGeom>
          <a:noFill/>
          <a:ln>
            <a:noFill/>
          </a:ln>
        </p:spPr>
        <p:txBody>
          <a:bodyPr lIns="91425" tIns="91425" rIns="91425" bIns="91425" anchor="t" anchorCtr="0">
            <a:noAutofit/>
          </a:bodyPr>
          <a:lstStyle/>
          <a:p>
            <a:pPr marL="457200" lvl="0" indent="-368300">
              <a:lnSpc>
                <a:spcPct val="15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Specimen grips</a:t>
            </a:r>
          </a:p>
          <a:p>
            <a:pPr marL="914400" indent="-228600">
              <a:lnSpc>
                <a:spcPct val="150000"/>
              </a:lnSpc>
              <a:buClr>
                <a:srgbClr val="212121"/>
              </a:buClr>
              <a:buChar char="○"/>
            </a:pPr>
            <a:r>
              <a:rPr lang="en-US" sz="1800" dirty="0" smtClean="0">
                <a:solidFill>
                  <a:srgbClr val="21449B"/>
                </a:solidFill>
                <a:highlight>
                  <a:srgbClr val="FFFFFF"/>
                </a:highlight>
                <a:latin typeface="Helvetica Neue Light"/>
                <a:cs typeface="Helvetica Neue Light"/>
              </a:rPr>
              <a:t>Vertically aligned</a:t>
            </a:r>
          </a:p>
          <a:p>
            <a:pPr marL="914400" indent="-228600">
              <a:lnSpc>
                <a:spcPct val="150000"/>
              </a:lnSpc>
              <a:buClr>
                <a:srgbClr val="212121"/>
              </a:buClr>
              <a:buChar char="○"/>
            </a:pPr>
            <a:r>
              <a:rPr lang="en-US" sz="1800" dirty="0" smtClean="0">
                <a:solidFill>
                  <a:srgbClr val="21449B"/>
                </a:solidFill>
                <a:highlight>
                  <a:srgbClr val="FFFFFF"/>
                </a:highlight>
                <a:latin typeface="Helvetica Neue Light"/>
                <a:cs typeface="Helvetica Neue Light"/>
              </a:rPr>
              <a:t>Made of Inconel </a:t>
            </a:r>
          </a:p>
          <a:p>
            <a:pPr marL="457200" lvl="1" indent="-368300">
              <a:lnSpc>
                <a:spcPct val="115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Angular Displacement Transducer (ADT) </a:t>
            </a:r>
          </a:p>
          <a:p>
            <a:pPr marL="914400" indent="-228600">
              <a:lnSpc>
                <a:spcPct val="150000"/>
              </a:lnSpc>
              <a:buClr>
                <a:srgbClr val="212121"/>
              </a:buClr>
              <a:buChar char="○"/>
            </a:pPr>
            <a:r>
              <a:rPr lang="en-US" sz="1800" dirty="0" smtClean="0">
                <a:solidFill>
                  <a:srgbClr val="21449B"/>
                </a:solidFill>
                <a:highlight>
                  <a:srgbClr val="FFFFFF"/>
                </a:highlight>
                <a:latin typeface="Helvetica Neue Light"/>
                <a:cs typeface="Helvetica Neue Light"/>
              </a:rPr>
              <a:t>Measures relative displacement </a:t>
            </a:r>
          </a:p>
          <a:p>
            <a:pPr marL="914400" indent="-228600">
              <a:lnSpc>
                <a:spcPct val="150000"/>
              </a:lnSpc>
              <a:buClr>
                <a:srgbClr val="212121"/>
              </a:buClr>
              <a:buChar char="○"/>
            </a:pPr>
            <a:r>
              <a:rPr lang="en-US" sz="1800" dirty="0" smtClean="0">
                <a:solidFill>
                  <a:srgbClr val="21449B"/>
                </a:solidFill>
                <a:highlight>
                  <a:srgbClr val="FFFFFF"/>
                </a:highlight>
                <a:latin typeface="Helvetica Neue Light"/>
                <a:cs typeface="Helvetica Neue Light"/>
              </a:rPr>
              <a:t>High accuracy: </a:t>
            </a:r>
            <a:r>
              <a:rPr lang="en-US" sz="1800" kern="1200" dirty="0">
                <a:solidFill>
                  <a:srgbClr val="21449B"/>
                </a:solidFill>
                <a:latin typeface="Helvetica Neue Light"/>
                <a:cs typeface="Helvetica Neue Light"/>
              </a:rPr>
              <a:t>angular displacement of ±0.10 %</a:t>
            </a:r>
            <a:endParaRPr lang="en-US" sz="1800" dirty="0">
              <a:solidFill>
                <a:srgbClr val="21449B"/>
              </a:solidFill>
              <a:highlight>
                <a:srgbClr val="FFFFFF"/>
              </a:highlight>
              <a:latin typeface="Helvetica Neue Light"/>
              <a:cs typeface="Helvetica Neue Light"/>
            </a:endParaRPr>
          </a:p>
          <a:p>
            <a:pPr marL="457200" lvl="2" indent="-368300">
              <a:lnSpc>
                <a:spcPct val="115000"/>
              </a:lnSpc>
              <a:buClr>
                <a:srgbClr val="183374"/>
              </a:buClr>
              <a:buSzPct val="100000"/>
              <a:buFont typeface="Calibri"/>
              <a:buChar char="●"/>
            </a:pPr>
            <a:endParaRPr lang="en-US" sz="2200" b="1" dirty="0">
              <a:solidFill>
                <a:srgbClr val="21449B"/>
              </a:solidFill>
              <a:highlight>
                <a:srgbClr val="FFFFFF"/>
              </a:highlight>
              <a:latin typeface="Helvetica Neue Light"/>
              <a:ea typeface="Calibri"/>
              <a:cs typeface="Helvetica Neue Light"/>
              <a:sym typeface="Calibri"/>
            </a:endParaRPr>
          </a:p>
          <a:p>
            <a:pPr marL="88900" lvl="7">
              <a:lnSpc>
                <a:spcPct val="115000"/>
              </a:lnSpc>
              <a:buClr>
                <a:srgbClr val="183374"/>
              </a:buClr>
              <a:buSzPct val="100000"/>
            </a:pPr>
            <a:endParaRPr lang="en-US" sz="2200" b="1" u="sng" dirty="0">
              <a:solidFill>
                <a:srgbClr val="21449B"/>
              </a:solidFill>
              <a:highlight>
                <a:srgbClr val="FFFFFF"/>
              </a:highlight>
              <a:latin typeface="Helvetica Neue Light"/>
              <a:ea typeface="Calibri"/>
              <a:cs typeface="Helvetica Neue Light"/>
              <a:sym typeface="Calibri"/>
            </a:endParaRPr>
          </a:p>
          <a:p>
            <a:pPr marL="457200" lvl="8" indent="-368300">
              <a:lnSpc>
                <a:spcPct val="115000"/>
              </a:lnSpc>
              <a:buClr>
                <a:srgbClr val="183374"/>
              </a:buClr>
              <a:buSzPct val="100000"/>
              <a:buFont typeface="Calibri"/>
              <a:buChar char="●"/>
            </a:pPr>
            <a:endParaRPr lang="en-US" sz="2200" b="1" u="sng" dirty="0">
              <a:solidFill>
                <a:srgbClr val="21449B"/>
              </a:solidFill>
              <a:highlight>
                <a:srgbClr val="FFFFFF"/>
              </a:highlight>
              <a:latin typeface="Helvetica Neue Light"/>
              <a:ea typeface="Calibri"/>
              <a:cs typeface="Helvetica Neue Light"/>
              <a:sym typeface="Calibri"/>
            </a:endParaRPr>
          </a:p>
        </p:txBody>
      </p:sp>
      <p:pic>
        <p:nvPicPr>
          <p:cNvPr id="2" name="Picture 1"/>
          <p:cNvPicPr>
            <a:picLocks noChangeAspect="1"/>
          </p:cNvPicPr>
          <p:nvPr/>
        </p:nvPicPr>
        <p:blipFill>
          <a:blip r:embed="rId3"/>
          <a:stretch>
            <a:fillRect/>
          </a:stretch>
        </p:blipFill>
        <p:spPr>
          <a:xfrm>
            <a:off x="6994766" y="0"/>
            <a:ext cx="1753849" cy="6858000"/>
          </a:xfrm>
          <a:prstGeom prst="rect">
            <a:avLst/>
          </a:prstGeom>
        </p:spPr>
      </p:pic>
      <p:pic>
        <p:nvPicPr>
          <p:cNvPr id="4" name="Picture 3"/>
          <p:cNvPicPr>
            <a:picLocks noChangeAspect="1"/>
          </p:cNvPicPr>
          <p:nvPr/>
        </p:nvPicPr>
        <p:blipFill>
          <a:blip r:embed="rId4"/>
          <a:stretch>
            <a:fillRect/>
          </a:stretch>
        </p:blipFill>
        <p:spPr>
          <a:xfrm>
            <a:off x="2949333" y="4103077"/>
            <a:ext cx="1782661" cy="1660770"/>
          </a:xfrm>
          <a:prstGeom prst="rect">
            <a:avLst/>
          </a:prstGeom>
        </p:spPr>
      </p:pic>
    </p:spTree>
    <p:extLst>
      <p:ext uri="{BB962C8B-B14F-4D97-AF65-F5344CB8AC3E}">
        <p14:creationId xmlns:p14="http://schemas.microsoft.com/office/powerpoint/2010/main" val="200525146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0" y="318700"/>
            <a:ext cx="6877538"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Testing and Verification</a:t>
            </a:r>
            <a:endParaRPr lang="en-US" sz="4800" cap="small" dirty="0">
              <a:solidFill>
                <a:srgbClr val="FFFFFF"/>
              </a:solidFill>
              <a:latin typeface="Helvetica Neue Light"/>
              <a:ea typeface="Helvetica Neue"/>
              <a:cs typeface="Helvetica Neue Light"/>
              <a:sym typeface="Helvetica Neue"/>
            </a:endParaRPr>
          </a:p>
        </p:txBody>
      </p:sp>
      <p:sp>
        <p:nvSpPr>
          <p:cNvPr id="5" name="Shape 113"/>
          <p:cNvSpPr txBox="1"/>
          <p:nvPr/>
        </p:nvSpPr>
        <p:spPr>
          <a:xfrm>
            <a:off x="0" y="1573052"/>
            <a:ext cx="8988299" cy="5033999"/>
          </a:xfrm>
          <a:prstGeom prst="rect">
            <a:avLst/>
          </a:prstGeom>
          <a:noFill/>
          <a:ln>
            <a:noFill/>
          </a:ln>
        </p:spPr>
        <p:txBody>
          <a:bodyPr lIns="91425" tIns="91425" rIns="91425" bIns="91425" anchor="t" anchorCtr="0">
            <a:noAutofit/>
          </a:bodyPr>
          <a:lstStyle/>
          <a:p>
            <a:pPr marL="457200" lvl="0" indent="-368300">
              <a:lnSpc>
                <a:spcPct val="25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Identifying ADT adjustment factor</a:t>
            </a:r>
          </a:p>
          <a:p>
            <a:pPr marL="457200" lvl="0" indent="-368300">
              <a:lnSpc>
                <a:spcPct val="25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Rig component contributions</a:t>
            </a:r>
            <a:endParaRPr lang="en-US" sz="2200" b="1" dirty="0">
              <a:solidFill>
                <a:srgbClr val="21449B"/>
              </a:solidFill>
              <a:highlight>
                <a:srgbClr val="FFFFFF"/>
              </a:highlight>
              <a:latin typeface="Helvetica Neue Light"/>
              <a:ea typeface="Calibri"/>
              <a:cs typeface="Helvetica Neue Light"/>
              <a:sym typeface="Calibri"/>
            </a:endParaRPr>
          </a:p>
          <a:p>
            <a:pPr marL="457200" lvl="8" indent="-368300">
              <a:lnSpc>
                <a:spcPct val="25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Temperature profile</a:t>
            </a:r>
          </a:p>
          <a:p>
            <a:pPr marL="457200" lvl="8" indent="-368300">
              <a:lnSpc>
                <a:spcPct val="25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Load calibration </a:t>
            </a:r>
          </a:p>
          <a:p>
            <a:pPr marL="457200" lvl="8" indent="-368300">
              <a:lnSpc>
                <a:spcPct val="115000"/>
              </a:lnSpc>
              <a:buClr>
                <a:srgbClr val="183374"/>
              </a:buClr>
              <a:buSzPct val="100000"/>
              <a:buFont typeface="Calibri"/>
              <a:buChar char="●"/>
            </a:pPr>
            <a:endParaRPr lang="en-US" sz="2200" b="1" dirty="0">
              <a:solidFill>
                <a:srgbClr val="21449B"/>
              </a:solidFill>
              <a:highlight>
                <a:srgbClr val="FFFFFF"/>
              </a:highlight>
              <a:latin typeface="Helvetica Neue Light"/>
              <a:ea typeface="Calibri"/>
              <a:cs typeface="Helvetica Neue Light"/>
              <a:sym typeface="Calibri"/>
            </a:endParaRPr>
          </a:p>
        </p:txBody>
      </p:sp>
      <p:pic>
        <p:nvPicPr>
          <p:cNvPr id="3" name="Picture 2"/>
          <p:cNvPicPr>
            <a:picLocks noChangeAspect="1"/>
          </p:cNvPicPr>
          <p:nvPr/>
        </p:nvPicPr>
        <p:blipFill>
          <a:blip r:embed="rId3"/>
          <a:stretch>
            <a:fillRect/>
          </a:stretch>
        </p:blipFill>
        <p:spPr>
          <a:xfrm>
            <a:off x="4697975" y="1973383"/>
            <a:ext cx="4359126" cy="3927231"/>
          </a:xfrm>
          <a:prstGeom prst="rect">
            <a:avLst/>
          </a:prstGeom>
        </p:spPr>
      </p:pic>
    </p:spTree>
    <p:extLst>
      <p:ext uri="{BB962C8B-B14F-4D97-AF65-F5344CB8AC3E}">
        <p14:creationId xmlns:p14="http://schemas.microsoft.com/office/powerpoint/2010/main" val="362948727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289904" y="2399657"/>
            <a:ext cx="3854096" cy="3832073"/>
          </a:xfrm>
          <a:prstGeom prst="rect">
            <a:avLst/>
          </a:prstGeom>
        </p:spPr>
      </p:pic>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0" y="318700"/>
            <a:ext cx="6877538"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Experimental Methods</a:t>
            </a:r>
            <a:endParaRPr lang="en-US" sz="4800" cap="small" dirty="0">
              <a:solidFill>
                <a:srgbClr val="FFFFFF"/>
              </a:solidFill>
              <a:latin typeface="Helvetica Neue Light"/>
              <a:ea typeface="Helvetica Neue"/>
              <a:cs typeface="Helvetica Neue Light"/>
              <a:sym typeface="Helvetica Neue"/>
            </a:endParaRPr>
          </a:p>
        </p:txBody>
      </p:sp>
      <p:sp>
        <p:nvSpPr>
          <p:cNvPr id="5" name="Shape 113"/>
          <p:cNvSpPr txBox="1"/>
          <p:nvPr/>
        </p:nvSpPr>
        <p:spPr>
          <a:xfrm>
            <a:off x="1" y="1334500"/>
            <a:ext cx="5744308" cy="5033999"/>
          </a:xfrm>
          <a:prstGeom prst="rect">
            <a:avLst/>
          </a:prstGeom>
          <a:noFill/>
          <a:ln>
            <a:noFill/>
          </a:ln>
        </p:spPr>
        <p:txBody>
          <a:bodyPr lIns="91425" tIns="91425" rIns="91425" bIns="91425" anchor="t" anchorCtr="0">
            <a:noAutofit/>
          </a:bodyPr>
          <a:lstStyle/>
          <a:p>
            <a:pPr marL="457200" lvl="0" indent="-368300">
              <a:lnSpc>
                <a:spcPct val="20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Materials preparation</a:t>
            </a:r>
          </a:p>
          <a:p>
            <a:pPr marL="914400" lvl="2" indent="-228600">
              <a:lnSpc>
                <a:spcPct val="200000"/>
              </a:lnSpc>
              <a:buClr>
                <a:srgbClr val="212121"/>
              </a:buClr>
              <a:buFontTx/>
              <a:buChar char="○"/>
            </a:pPr>
            <a:r>
              <a:rPr lang="en-US" sz="1800" kern="1200" dirty="0">
                <a:solidFill>
                  <a:srgbClr val="21449B"/>
                </a:solidFill>
                <a:latin typeface="Helvetica Neue Light"/>
                <a:cs typeface="Helvetica Neue Light"/>
              </a:rPr>
              <a:t>Fe–20Cr–30Ni–2Nb–5Al (at%)</a:t>
            </a:r>
            <a:endParaRPr lang="en-US" sz="1800" dirty="0">
              <a:solidFill>
                <a:srgbClr val="21449B"/>
              </a:solidFill>
              <a:highlight>
                <a:srgbClr val="FFFFFF"/>
              </a:highlight>
              <a:latin typeface="Helvetica Neue Light"/>
              <a:cs typeface="Helvetica Neue Light"/>
            </a:endParaRP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Sectioned and machined into T-bone shape</a:t>
            </a:r>
          </a:p>
          <a:p>
            <a:pPr marL="457200" lvl="1" indent="-368300">
              <a:lnSpc>
                <a:spcPct val="20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Heat treatments</a:t>
            </a: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Solutionizing anneal at </a:t>
            </a:r>
            <a:r>
              <a:rPr lang="en-US" sz="1800" dirty="0">
                <a:solidFill>
                  <a:srgbClr val="21449B"/>
                </a:solidFill>
                <a:highlight>
                  <a:srgbClr val="FFFFFF"/>
                </a:highlight>
                <a:latin typeface="Helvetica Neue Light"/>
                <a:cs typeface="Helvetica Neue Light"/>
              </a:rPr>
              <a:t>1250</a:t>
            </a:r>
            <a:r>
              <a:rPr lang="en-US" sz="1800" kern="1200" dirty="0">
                <a:solidFill>
                  <a:srgbClr val="21449B"/>
                </a:solidFill>
                <a:latin typeface="Helvetica Neue Light"/>
                <a:cs typeface="Helvetica Neue Light"/>
              </a:rPr>
              <a:t>°C 24 h</a:t>
            </a:r>
            <a:r>
              <a:rPr lang="en-US" sz="1800" dirty="0" smtClean="0">
                <a:solidFill>
                  <a:srgbClr val="21449B"/>
                </a:solidFill>
                <a:highlight>
                  <a:srgbClr val="FFFFFF"/>
                </a:highlight>
                <a:latin typeface="Helvetica Neue Light"/>
                <a:cs typeface="Helvetica Neue Light"/>
              </a:rPr>
              <a:t> </a:t>
            </a: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Confirmed with SEM images</a:t>
            </a: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Aging at 800</a:t>
            </a:r>
            <a:r>
              <a:rPr lang="en-US" sz="1800" kern="1200" dirty="0">
                <a:solidFill>
                  <a:srgbClr val="21449B"/>
                </a:solidFill>
                <a:latin typeface="Helvetica Neue Light"/>
                <a:cs typeface="Helvetica Neue Light"/>
              </a:rPr>
              <a:t>°</a:t>
            </a:r>
            <a:r>
              <a:rPr lang="en-US" sz="1800" kern="1200" dirty="0" smtClean="0">
                <a:solidFill>
                  <a:srgbClr val="21449B"/>
                </a:solidFill>
                <a:latin typeface="Helvetica Neue Light"/>
                <a:cs typeface="Helvetica Neue Light"/>
              </a:rPr>
              <a:t>C for 0, 2.4, 24 or 240 h</a:t>
            </a:r>
            <a:endParaRPr lang="en-US" sz="1800" dirty="0" smtClean="0">
              <a:solidFill>
                <a:srgbClr val="21449B"/>
              </a:solidFill>
              <a:highlight>
                <a:srgbClr val="FFFFFF"/>
              </a:highlight>
              <a:latin typeface="Helvetica Neue Light"/>
              <a:cs typeface="Helvetica Neue Light"/>
            </a:endParaRPr>
          </a:p>
          <a:p>
            <a:pPr marL="914400" indent="-228600">
              <a:lnSpc>
                <a:spcPct val="200000"/>
              </a:lnSpc>
              <a:buClr>
                <a:srgbClr val="212121"/>
              </a:buClr>
              <a:buChar char="○"/>
            </a:pPr>
            <a:endParaRPr lang="en-US" sz="1800" dirty="0">
              <a:solidFill>
                <a:srgbClr val="21449B"/>
              </a:solidFill>
              <a:highlight>
                <a:srgbClr val="FFFFFF"/>
              </a:highlight>
              <a:latin typeface="Helvetica Neue Light"/>
              <a:cs typeface="Helvetica Neue Light"/>
            </a:endParaRPr>
          </a:p>
          <a:p>
            <a:pPr marL="457200" lvl="2" indent="-368300">
              <a:lnSpc>
                <a:spcPct val="200000"/>
              </a:lnSpc>
              <a:buClr>
                <a:srgbClr val="183374"/>
              </a:buClr>
              <a:buSzPct val="100000"/>
              <a:buFont typeface="Calibri"/>
              <a:buChar char="●"/>
            </a:pPr>
            <a:endParaRPr lang="en-US" sz="2200" b="1" dirty="0">
              <a:solidFill>
                <a:srgbClr val="21449B"/>
              </a:solidFill>
              <a:highlight>
                <a:srgbClr val="FFFFFF"/>
              </a:highlight>
              <a:latin typeface="Helvetica Neue Light"/>
              <a:ea typeface="Calibri"/>
              <a:cs typeface="Helvetica Neue Light"/>
              <a:sym typeface="Calibri"/>
            </a:endParaRPr>
          </a:p>
          <a:p>
            <a:pPr marL="88900" lvl="7">
              <a:lnSpc>
                <a:spcPct val="200000"/>
              </a:lnSpc>
              <a:buClr>
                <a:srgbClr val="183374"/>
              </a:buClr>
              <a:buSzPct val="100000"/>
            </a:pPr>
            <a:endParaRPr lang="en-US" sz="2200" b="1" u="sng" dirty="0">
              <a:solidFill>
                <a:srgbClr val="21449B"/>
              </a:solidFill>
              <a:highlight>
                <a:srgbClr val="FFFFFF"/>
              </a:highlight>
              <a:latin typeface="Helvetica Neue Light"/>
              <a:ea typeface="Calibri"/>
              <a:cs typeface="Helvetica Neue Light"/>
              <a:sym typeface="Calibri"/>
            </a:endParaRPr>
          </a:p>
          <a:p>
            <a:pPr marL="457200" lvl="8" indent="-368300">
              <a:lnSpc>
                <a:spcPct val="200000"/>
              </a:lnSpc>
              <a:buClr>
                <a:srgbClr val="183374"/>
              </a:buClr>
              <a:buSzPct val="100000"/>
              <a:buFont typeface="Calibri"/>
              <a:buChar char="●"/>
            </a:pPr>
            <a:endParaRPr lang="en-US" sz="2200" b="1" u="sng" dirty="0">
              <a:solidFill>
                <a:srgbClr val="21449B"/>
              </a:solidFill>
              <a:highlight>
                <a:srgbClr val="FFFFFF"/>
              </a:highlight>
              <a:latin typeface="Helvetica Neue Light"/>
              <a:ea typeface="Calibri"/>
              <a:cs typeface="Helvetica Neue Light"/>
              <a:sym typeface="Calibri"/>
            </a:endParaRPr>
          </a:p>
        </p:txBody>
      </p:sp>
    </p:spTree>
    <p:extLst>
      <p:ext uri="{BB962C8B-B14F-4D97-AF65-F5344CB8AC3E}">
        <p14:creationId xmlns:p14="http://schemas.microsoft.com/office/powerpoint/2010/main" val="117001242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0" name="Shape 100"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1" name="Shape 101"/>
          <p:cNvSpPr txBox="1"/>
          <p:nvPr/>
        </p:nvSpPr>
        <p:spPr>
          <a:xfrm>
            <a:off x="0" y="381191"/>
            <a:ext cx="4638728"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Outline</a:t>
            </a:r>
            <a:endParaRPr lang="en-US" sz="5400" cap="small" dirty="0">
              <a:solidFill>
                <a:srgbClr val="FFFFFF"/>
              </a:solidFill>
              <a:latin typeface="Helvetica Neue Light"/>
              <a:ea typeface="Helvetica Neue"/>
              <a:cs typeface="Helvetica Neue Light"/>
              <a:sym typeface="Helvetica Neue"/>
            </a:endParaRPr>
          </a:p>
        </p:txBody>
      </p:sp>
      <p:sp>
        <p:nvSpPr>
          <p:cNvPr id="6" name="Shape 113"/>
          <p:cNvSpPr txBox="1"/>
          <p:nvPr/>
        </p:nvSpPr>
        <p:spPr>
          <a:xfrm>
            <a:off x="274615" y="1544989"/>
            <a:ext cx="8988299" cy="5033999"/>
          </a:xfrm>
          <a:prstGeom prst="rect">
            <a:avLst/>
          </a:prstGeom>
          <a:noFill/>
          <a:ln>
            <a:noFill/>
          </a:ln>
        </p:spPr>
        <p:txBody>
          <a:bodyPr lIns="91425" tIns="91425" rIns="91425" bIns="91425" anchor="t" anchorCtr="0">
            <a:noAutofit/>
          </a:bodyPr>
          <a:lstStyle/>
          <a:p>
            <a:pPr marL="457200" lvl="0" indent="-368300" rtl="0">
              <a:lnSpc>
                <a:spcPct val="150000"/>
              </a:lnSpc>
              <a:spcBef>
                <a:spcPts val="0"/>
              </a:spcBef>
              <a:buClr>
                <a:srgbClr val="183374"/>
              </a:buClr>
              <a:buSzPct val="100000"/>
              <a:buFont typeface="Calibri"/>
              <a:buChar char="●"/>
            </a:pPr>
            <a:r>
              <a:rPr lang="en-US" sz="2800" b="1" dirty="0" smtClean="0">
                <a:solidFill>
                  <a:srgbClr val="21449B"/>
                </a:solidFill>
                <a:highlight>
                  <a:srgbClr val="FFFFFF"/>
                </a:highlight>
                <a:latin typeface="Helvetica Neue Light"/>
                <a:ea typeface="Calibri"/>
                <a:cs typeface="Helvetica Neue Light"/>
                <a:sym typeface="Calibri"/>
              </a:rPr>
              <a:t>Motivation</a:t>
            </a:r>
          </a:p>
          <a:p>
            <a:pPr marL="457200" lvl="0" indent="-368300" rtl="0">
              <a:lnSpc>
                <a:spcPct val="150000"/>
              </a:lnSpc>
              <a:spcBef>
                <a:spcPts val="0"/>
              </a:spcBef>
              <a:buClr>
                <a:srgbClr val="183374"/>
              </a:buClr>
              <a:buSzPct val="100000"/>
              <a:buFont typeface="Calibri"/>
              <a:buChar char="●"/>
            </a:pPr>
            <a:r>
              <a:rPr lang="en-US" sz="2800" b="1" dirty="0" smtClean="0">
                <a:solidFill>
                  <a:srgbClr val="21449B"/>
                </a:solidFill>
                <a:highlight>
                  <a:srgbClr val="FFFFFF"/>
                </a:highlight>
                <a:latin typeface="Helvetica Neue Light"/>
                <a:ea typeface="Calibri"/>
                <a:cs typeface="Helvetica Neue Light"/>
                <a:sym typeface="Calibri"/>
              </a:rPr>
              <a:t>Background</a:t>
            </a:r>
            <a:endParaRPr sz="1800" dirty="0">
              <a:solidFill>
                <a:srgbClr val="21449B"/>
              </a:solidFill>
              <a:highlight>
                <a:srgbClr val="FFFFFF"/>
              </a:highlight>
              <a:latin typeface="Helvetica Neue Light"/>
              <a:cs typeface="Helvetica Neue Light"/>
            </a:endParaRPr>
          </a:p>
          <a:p>
            <a:pPr marL="457200" lvl="0" indent="-368300" rtl="0">
              <a:lnSpc>
                <a:spcPct val="150000"/>
              </a:lnSpc>
              <a:spcBef>
                <a:spcPts val="0"/>
              </a:spcBef>
              <a:buClr>
                <a:srgbClr val="183374"/>
              </a:buClr>
              <a:buSzPct val="100000"/>
              <a:buFont typeface="Calibri"/>
              <a:buChar char="●"/>
            </a:pPr>
            <a:r>
              <a:rPr lang="en-US" sz="2800" b="1" dirty="0" smtClean="0">
                <a:solidFill>
                  <a:srgbClr val="21449B"/>
                </a:solidFill>
                <a:highlight>
                  <a:srgbClr val="FFFFFF"/>
                </a:highlight>
                <a:latin typeface="Helvetica Neue Light"/>
                <a:ea typeface="Calibri"/>
                <a:cs typeface="Helvetica Neue Light"/>
                <a:sym typeface="Calibri"/>
              </a:rPr>
              <a:t>Constant-Stress Creep Rig</a:t>
            </a:r>
          </a:p>
          <a:p>
            <a:pPr marL="457200" lvl="0" indent="-368300" rtl="0">
              <a:lnSpc>
                <a:spcPct val="150000"/>
              </a:lnSpc>
              <a:spcBef>
                <a:spcPts val="0"/>
              </a:spcBef>
              <a:buClr>
                <a:srgbClr val="183374"/>
              </a:buClr>
              <a:buSzPct val="100000"/>
              <a:buFont typeface="Calibri"/>
              <a:buChar char="●"/>
            </a:pPr>
            <a:r>
              <a:rPr lang="en-US" sz="2800" b="1" dirty="0" smtClean="0">
                <a:solidFill>
                  <a:srgbClr val="21449B"/>
                </a:solidFill>
                <a:highlight>
                  <a:srgbClr val="FFFFFF"/>
                </a:highlight>
                <a:latin typeface="Helvetica Neue Light"/>
                <a:ea typeface="Calibri"/>
                <a:cs typeface="Helvetica Neue Light"/>
                <a:sym typeface="Calibri"/>
              </a:rPr>
              <a:t>Experimental Methods</a:t>
            </a:r>
          </a:p>
          <a:p>
            <a:pPr marL="457200" lvl="0" indent="-368300" rtl="0">
              <a:lnSpc>
                <a:spcPct val="150000"/>
              </a:lnSpc>
              <a:spcBef>
                <a:spcPts val="0"/>
              </a:spcBef>
              <a:buClr>
                <a:srgbClr val="183374"/>
              </a:buClr>
              <a:buSzPct val="100000"/>
              <a:buFont typeface="Calibri"/>
              <a:buChar char="●"/>
            </a:pPr>
            <a:r>
              <a:rPr lang="en-US" sz="2800" b="1" dirty="0" smtClean="0">
                <a:solidFill>
                  <a:srgbClr val="21449B"/>
                </a:solidFill>
                <a:highlight>
                  <a:srgbClr val="FFFFFF"/>
                </a:highlight>
                <a:latin typeface="Helvetica Neue Light"/>
                <a:ea typeface="Calibri"/>
                <a:cs typeface="Helvetica Neue Light"/>
                <a:sym typeface="Calibri"/>
              </a:rPr>
              <a:t>Results and Discussion </a:t>
            </a:r>
          </a:p>
          <a:p>
            <a:pPr marL="457200" lvl="0" indent="-368300" rtl="0">
              <a:lnSpc>
                <a:spcPct val="150000"/>
              </a:lnSpc>
              <a:spcBef>
                <a:spcPts val="0"/>
              </a:spcBef>
              <a:buClr>
                <a:srgbClr val="183374"/>
              </a:buClr>
              <a:buSzPct val="100000"/>
              <a:buFont typeface="Calibri"/>
              <a:buChar char="●"/>
            </a:pPr>
            <a:r>
              <a:rPr lang="en-US" sz="2800" b="1" dirty="0" smtClean="0">
                <a:solidFill>
                  <a:srgbClr val="21449B"/>
                </a:solidFill>
                <a:highlight>
                  <a:srgbClr val="FFFFFF"/>
                </a:highlight>
                <a:latin typeface="Helvetica Neue Light"/>
                <a:ea typeface="Calibri"/>
                <a:cs typeface="Helvetica Neue Light"/>
                <a:sym typeface="Calibri"/>
              </a:rPr>
              <a:t>Summary </a:t>
            </a:r>
            <a:endParaRPr sz="1800" dirty="0">
              <a:solidFill>
                <a:srgbClr val="183374"/>
              </a:solidFill>
              <a:highlight>
                <a:srgbClr val="FFFFFF"/>
              </a:highlight>
              <a:latin typeface="Calibri"/>
              <a:ea typeface="Calibri"/>
              <a:cs typeface="Calibri"/>
              <a:sym typeface="Calibri"/>
            </a:endParaRPr>
          </a:p>
          <a:p>
            <a:pPr lvl="0" rtl="0">
              <a:lnSpc>
                <a:spcPct val="115000"/>
              </a:lnSpc>
              <a:spcBef>
                <a:spcPts val="0"/>
              </a:spcBef>
              <a:buNone/>
            </a:pPr>
            <a:endParaRPr u="sng" dirty="0">
              <a:solidFill>
                <a:srgbClr val="183374"/>
              </a:solidFill>
              <a:latin typeface="Calibri"/>
              <a:ea typeface="Calibri"/>
              <a:cs typeface="Calibri"/>
              <a:sym typeface="Calibri"/>
            </a:endParaRPr>
          </a:p>
        </p:txBody>
      </p:sp>
      <p:pic>
        <p:nvPicPr>
          <p:cNvPr id="4" name="Picture 3"/>
          <p:cNvPicPr>
            <a:picLocks noChangeAspect="1"/>
          </p:cNvPicPr>
          <p:nvPr/>
        </p:nvPicPr>
        <p:blipFill>
          <a:blip r:embed="rId3">
            <a:alphaModFix amt="76000"/>
          </a:blip>
          <a:stretch>
            <a:fillRect/>
          </a:stretch>
        </p:blipFill>
        <p:spPr>
          <a:xfrm>
            <a:off x="5338219" y="0"/>
            <a:ext cx="3842597" cy="688068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1" y="318700"/>
            <a:ext cx="8088924"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Materials characterization</a:t>
            </a:r>
            <a:endParaRPr lang="en-US" sz="4800" cap="small" dirty="0">
              <a:solidFill>
                <a:srgbClr val="FFFFFF"/>
              </a:solidFill>
              <a:latin typeface="Helvetica Neue Light"/>
              <a:ea typeface="Helvetica Neue"/>
              <a:cs typeface="Helvetica Neue Light"/>
              <a:sym typeface="Helvetica Neue"/>
            </a:endParaRPr>
          </a:p>
        </p:txBody>
      </p:sp>
      <p:sp>
        <p:nvSpPr>
          <p:cNvPr id="5" name="Shape 113"/>
          <p:cNvSpPr txBox="1"/>
          <p:nvPr/>
        </p:nvSpPr>
        <p:spPr>
          <a:xfrm>
            <a:off x="77549" y="1174815"/>
            <a:ext cx="8988299" cy="5033999"/>
          </a:xfrm>
          <a:prstGeom prst="rect">
            <a:avLst/>
          </a:prstGeom>
          <a:noFill/>
          <a:ln>
            <a:noFill/>
          </a:ln>
        </p:spPr>
        <p:txBody>
          <a:bodyPr lIns="91425" tIns="91425" rIns="91425" bIns="91425" anchor="t" anchorCtr="0">
            <a:noAutofit/>
          </a:bodyPr>
          <a:lstStyle/>
          <a:p>
            <a:pPr marL="457200" lvl="0" indent="-368300">
              <a:lnSpc>
                <a:spcPct val="20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Scanning Electron Microscopy (SEM)</a:t>
            </a:r>
          </a:p>
          <a:p>
            <a:pPr marL="914400" lvl="2" indent="-228600">
              <a:lnSpc>
                <a:spcPct val="200000"/>
              </a:lnSpc>
              <a:buClr>
                <a:srgbClr val="212121"/>
              </a:buClr>
              <a:buFontTx/>
              <a:buChar char="○"/>
            </a:pPr>
            <a:r>
              <a:rPr lang="en-US" sz="1800" kern="1200" dirty="0" smtClean="0">
                <a:solidFill>
                  <a:srgbClr val="21449B"/>
                </a:solidFill>
                <a:latin typeface="Helvetica Neue Light"/>
                <a:cs typeface="Helvetica Neue Light"/>
              </a:rPr>
              <a:t>BSE images </a:t>
            </a:r>
            <a:endParaRPr lang="en-US" sz="1800" dirty="0">
              <a:solidFill>
                <a:srgbClr val="21449B"/>
              </a:solidFill>
              <a:highlight>
                <a:srgbClr val="FFFFFF"/>
              </a:highlight>
              <a:latin typeface="Helvetica Neue Light"/>
              <a:cs typeface="Helvetica Neue Light"/>
            </a:endParaRP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Quantitative analysis: </a:t>
            </a:r>
            <a:r>
              <a:rPr lang="en-US" sz="1800" dirty="0" err="1" smtClean="0">
                <a:solidFill>
                  <a:srgbClr val="21449B"/>
                </a:solidFill>
                <a:highlight>
                  <a:srgbClr val="FFFFFF"/>
                </a:highlight>
                <a:latin typeface="Helvetica Neue Light"/>
                <a:cs typeface="Helvetica Neue Light"/>
              </a:rPr>
              <a:t>ImajeJ</a:t>
            </a:r>
            <a:endParaRPr lang="en-US" sz="1800" dirty="0" smtClean="0">
              <a:solidFill>
                <a:srgbClr val="21449B"/>
              </a:solidFill>
              <a:highlight>
                <a:srgbClr val="FFFFFF"/>
              </a:highlight>
              <a:latin typeface="Helvetica Neue Light"/>
              <a:cs typeface="Helvetica Neue Light"/>
            </a:endParaRPr>
          </a:p>
          <a:p>
            <a:pPr marL="457200" lvl="1" indent="-368300">
              <a:lnSpc>
                <a:spcPct val="20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Bright-field Transmission Electron Microscopy (TEM)</a:t>
            </a:r>
          </a:p>
          <a:p>
            <a:pPr marL="914400" lvl="2" indent="-228600">
              <a:lnSpc>
                <a:spcPct val="200000"/>
              </a:lnSpc>
              <a:buClr>
                <a:srgbClr val="212121"/>
              </a:buClr>
              <a:buFontTx/>
              <a:buChar char="○"/>
            </a:pPr>
            <a:r>
              <a:rPr lang="en-US" sz="1800" kern="1200" dirty="0" smtClean="0">
                <a:solidFill>
                  <a:srgbClr val="21449B"/>
                </a:solidFill>
                <a:latin typeface="Helvetica Neue Light"/>
                <a:cs typeface="Helvetica Neue Light"/>
              </a:rPr>
              <a:t>Effect of aging temperature</a:t>
            </a:r>
          </a:p>
          <a:p>
            <a:pPr marL="914400" lvl="2" indent="-228600">
              <a:lnSpc>
                <a:spcPct val="200000"/>
              </a:lnSpc>
              <a:buClr>
                <a:srgbClr val="212121"/>
              </a:buClr>
              <a:buFontTx/>
              <a:buChar char="○"/>
            </a:pPr>
            <a:r>
              <a:rPr lang="en-US" sz="1800" kern="1200" dirty="0" smtClean="0">
                <a:solidFill>
                  <a:srgbClr val="21449B"/>
                </a:solidFill>
                <a:highlight>
                  <a:srgbClr val="FFFFFF"/>
                </a:highlight>
                <a:latin typeface="Helvetica Neue Light"/>
                <a:cs typeface="Helvetica Neue Light"/>
              </a:rPr>
              <a:t>Presence of </a:t>
            </a:r>
            <a:r>
              <a:rPr lang="en-US" sz="1800" kern="1200" dirty="0">
                <a:solidFill>
                  <a:srgbClr val="21449B"/>
                </a:solidFill>
                <a:latin typeface="Helvetica Neue Light"/>
                <a:cs typeface="Helvetica Neue Light"/>
              </a:rPr>
              <a:t>γ’-Ni</a:t>
            </a:r>
            <a:r>
              <a:rPr lang="en-US" sz="1800" kern="1200" baseline="-25000" dirty="0">
                <a:solidFill>
                  <a:srgbClr val="21449B"/>
                </a:solidFill>
                <a:latin typeface="Helvetica Neue Light"/>
                <a:cs typeface="Helvetica Neue Light"/>
              </a:rPr>
              <a:t>3</a:t>
            </a:r>
            <a:r>
              <a:rPr lang="en-US" sz="1800" kern="1200" dirty="0">
                <a:solidFill>
                  <a:srgbClr val="21449B"/>
                </a:solidFill>
                <a:latin typeface="Helvetica Neue Light"/>
                <a:cs typeface="Helvetica Neue Light"/>
              </a:rPr>
              <a:t>Al (L1</a:t>
            </a:r>
            <a:r>
              <a:rPr lang="en-US" sz="1800" kern="1200" baseline="-25000" dirty="0">
                <a:solidFill>
                  <a:srgbClr val="21449B"/>
                </a:solidFill>
                <a:latin typeface="Helvetica Neue Light"/>
                <a:cs typeface="Helvetica Neue Light"/>
              </a:rPr>
              <a:t>2</a:t>
            </a:r>
            <a:r>
              <a:rPr lang="en-US" sz="1800" kern="1200" dirty="0" smtClean="0">
                <a:solidFill>
                  <a:srgbClr val="21449B"/>
                </a:solidFill>
                <a:latin typeface="Helvetica Neue Light"/>
                <a:cs typeface="Helvetica Neue Light"/>
              </a:rPr>
              <a:t>) </a:t>
            </a:r>
          </a:p>
          <a:p>
            <a:pPr marL="457200" lvl="1" indent="-368300">
              <a:lnSpc>
                <a:spcPct val="20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Area fraction grain boundary coverage</a:t>
            </a:r>
            <a:endParaRPr lang="en-US" sz="2200" b="1" dirty="0">
              <a:solidFill>
                <a:srgbClr val="21449B"/>
              </a:solidFill>
              <a:highlight>
                <a:srgbClr val="FFFFFF"/>
              </a:highlight>
              <a:latin typeface="Helvetica Neue Light"/>
              <a:ea typeface="Calibri"/>
              <a:cs typeface="Helvetica Neue Light"/>
              <a:sym typeface="Calibri"/>
            </a:endParaRPr>
          </a:p>
          <a:p>
            <a:pPr marL="685800" lvl="2">
              <a:lnSpc>
                <a:spcPct val="200000"/>
              </a:lnSpc>
              <a:buClr>
                <a:srgbClr val="212121"/>
              </a:buClr>
            </a:pPr>
            <a:endParaRPr lang="en-US" sz="1800" dirty="0">
              <a:solidFill>
                <a:srgbClr val="21449B"/>
              </a:solidFill>
              <a:highlight>
                <a:srgbClr val="FFFFFF"/>
              </a:highlight>
              <a:latin typeface="Helvetica Neue Light"/>
              <a:cs typeface="Helvetica Neue Light"/>
            </a:endParaRPr>
          </a:p>
          <a:p>
            <a:pPr marL="914400" lvl="2" indent="-228600">
              <a:lnSpc>
                <a:spcPct val="200000"/>
              </a:lnSpc>
              <a:buClr>
                <a:srgbClr val="212121"/>
              </a:buClr>
              <a:buFontTx/>
              <a:buChar char="○"/>
            </a:pPr>
            <a:endParaRPr lang="en-US" sz="1800" kern="1200" dirty="0" smtClean="0">
              <a:solidFill>
                <a:srgbClr val="21449B"/>
              </a:solidFill>
              <a:latin typeface="Helvetica Neue Light"/>
              <a:cs typeface="Helvetica Neue Light"/>
            </a:endParaRPr>
          </a:p>
          <a:p>
            <a:pPr marL="914400" lvl="2" indent="-228600">
              <a:lnSpc>
                <a:spcPct val="200000"/>
              </a:lnSpc>
              <a:buClr>
                <a:srgbClr val="212121"/>
              </a:buClr>
              <a:buFontTx/>
              <a:buChar char="○"/>
            </a:pPr>
            <a:endParaRPr lang="en-US" sz="1800" dirty="0">
              <a:solidFill>
                <a:srgbClr val="21449B"/>
              </a:solidFill>
              <a:highlight>
                <a:srgbClr val="FFFFFF"/>
              </a:highlight>
              <a:latin typeface="Helvetica Neue Light"/>
              <a:cs typeface="Helvetica Neue Light"/>
            </a:endParaRPr>
          </a:p>
          <a:p>
            <a:pPr marL="457200" lvl="2" indent="-368300">
              <a:lnSpc>
                <a:spcPct val="200000"/>
              </a:lnSpc>
              <a:buClr>
                <a:srgbClr val="183374"/>
              </a:buClr>
              <a:buSzPct val="100000"/>
              <a:buFont typeface="Calibri"/>
              <a:buChar char="●"/>
            </a:pPr>
            <a:endParaRPr lang="en-US" sz="2200" b="1" dirty="0" smtClean="0">
              <a:solidFill>
                <a:srgbClr val="21449B"/>
              </a:solidFill>
              <a:highlight>
                <a:srgbClr val="FFFFFF"/>
              </a:highlight>
              <a:latin typeface="Helvetica Neue Light"/>
              <a:ea typeface="Calibri"/>
              <a:cs typeface="Helvetica Neue Light"/>
              <a:sym typeface="Calibri"/>
            </a:endParaRPr>
          </a:p>
          <a:p>
            <a:pPr marL="914400" indent="-228600">
              <a:lnSpc>
                <a:spcPct val="200000"/>
              </a:lnSpc>
              <a:buClr>
                <a:srgbClr val="212121"/>
              </a:buClr>
              <a:buChar char="○"/>
            </a:pPr>
            <a:endParaRPr lang="en-US" sz="1800" dirty="0">
              <a:solidFill>
                <a:srgbClr val="21449B"/>
              </a:solidFill>
              <a:highlight>
                <a:srgbClr val="FFFFFF"/>
              </a:highlight>
              <a:latin typeface="Helvetica Neue Light"/>
              <a:cs typeface="Helvetica Neue Light"/>
            </a:endParaRPr>
          </a:p>
          <a:p>
            <a:pPr marL="457200" lvl="2" indent="-368300">
              <a:lnSpc>
                <a:spcPct val="200000"/>
              </a:lnSpc>
              <a:buClr>
                <a:srgbClr val="183374"/>
              </a:buClr>
              <a:buSzPct val="100000"/>
              <a:buFont typeface="Calibri"/>
              <a:buChar char="●"/>
            </a:pPr>
            <a:endParaRPr lang="en-US" sz="2200" b="1" dirty="0">
              <a:solidFill>
                <a:srgbClr val="21449B"/>
              </a:solidFill>
              <a:highlight>
                <a:srgbClr val="FFFFFF"/>
              </a:highlight>
              <a:latin typeface="Helvetica Neue Light"/>
              <a:ea typeface="Calibri"/>
              <a:cs typeface="Helvetica Neue Light"/>
              <a:sym typeface="Calibri"/>
            </a:endParaRPr>
          </a:p>
          <a:p>
            <a:pPr marL="88900" lvl="7">
              <a:lnSpc>
                <a:spcPct val="200000"/>
              </a:lnSpc>
              <a:buClr>
                <a:srgbClr val="183374"/>
              </a:buClr>
              <a:buSzPct val="100000"/>
            </a:pPr>
            <a:endParaRPr lang="en-US" sz="2200" b="1" u="sng" dirty="0">
              <a:solidFill>
                <a:srgbClr val="21449B"/>
              </a:solidFill>
              <a:highlight>
                <a:srgbClr val="FFFFFF"/>
              </a:highlight>
              <a:latin typeface="Helvetica Neue Light"/>
              <a:ea typeface="Calibri"/>
              <a:cs typeface="Helvetica Neue Light"/>
              <a:sym typeface="Calibri"/>
            </a:endParaRPr>
          </a:p>
          <a:p>
            <a:pPr marL="457200" lvl="8" indent="-368300">
              <a:lnSpc>
                <a:spcPct val="200000"/>
              </a:lnSpc>
              <a:buClr>
                <a:srgbClr val="183374"/>
              </a:buClr>
              <a:buSzPct val="100000"/>
              <a:buFont typeface="Calibri"/>
              <a:buChar char="●"/>
            </a:pPr>
            <a:endParaRPr lang="en-US" sz="2200" b="1" u="sng" dirty="0">
              <a:solidFill>
                <a:srgbClr val="21449B"/>
              </a:solidFill>
              <a:highlight>
                <a:srgbClr val="FFFFFF"/>
              </a:highlight>
              <a:latin typeface="Helvetica Neue Light"/>
              <a:ea typeface="Calibri"/>
              <a:cs typeface="Helvetica Neue Light"/>
              <a:sym typeface="Calibri"/>
            </a:endParaRPr>
          </a:p>
        </p:txBody>
      </p:sp>
      <p:pic>
        <p:nvPicPr>
          <p:cNvPr id="3" name="Picture 2"/>
          <p:cNvPicPr>
            <a:picLocks noChangeAspect="1"/>
          </p:cNvPicPr>
          <p:nvPr/>
        </p:nvPicPr>
        <p:blipFill>
          <a:blip r:embed="rId3"/>
          <a:stretch>
            <a:fillRect/>
          </a:stretch>
        </p:blipFill>
        <p:spPr>
          <a:xfrm>
            <a:off x="4531068" y="5445878"/>
            <a:ext cx="4612932" cy="1412122"/>
          </a:xfrm>
          <a:prstGeom prst="rect">
            <a:avLst/>
          </a:prstGeom>
        </p:spPr>
      </p:pic>
    </p:spTree>
    <p:extLst>
      <p:ext uri="{BB962C8B-B14F-4D97-AF65-F5344CB8AC3E}">
        <p14:creationId xmlns:p14="http://schemas.microsoft.com/office/powerpoint/2010/main" val="20326791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2" y="318700"/>
            <a:ext cx="4893319"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Testing</a:t>
            </a:r>
            <a:endParaRPr lang="en-US" sz="4800" cap="small" dirty="0">
              <a:solidFill>
                <a:srgbClr val="FFFFFF"/>
              </a:solidFill>
              <a:latin typeface="Helvetica Neue Light"/>
              <a:ea typeface="Helvetica Neue"/>
              <a:cs typeface="Helvetica Neue Light"/>
              <a:sym typeface="Helvetica Neue"/>
            </a:endParaRPr>
          </a:p>
        </p:txBody>
      </p:sp>
      <p:sp>
        <p:nvSpPr>
          <p:cNvPr id="5" name="Shape 113"/>
          <p:cNvSpPr txBox="1"/>
          <p:nvPr/>
        </p:nvSpPr>
        <p:spPr>
          <a:xfrm>
            <a:off x="77549" y="1174815"/>
            <a:ext cx="8988299" cy="5033999"/>
          </a:xfrm>
          <a:prstGeom prst="rect">
            <a:avLst/>
          </a:prstGeom>
          <a:noFill/>
          <a:ln>
            <a:noFill/>
          </a:ln>
        </p:spPr>
        <p:txBody>
          <a:bodyPr lIns="91425" tIns="91425" rIns="91425" bIns="91425" anchor="t" anchorCtr="0">
            <a:noAutofit/>
          </a:bodyPr>
          <a:lstStyle/>
          <a:p>
            <a:pPr marL="457200" lvl="0" indent="-368300">
              <a:lnSpc>
                <a:spcPct val="20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Tensile testing</a:t>
            </a:r>
          </a:p>
          <a:p>
            <a:pPr marL="914400" lvl="2" indent="-228600">
              <a:lnSpc>
                <a:spcPct val="200000"/>
              </a:lnSpc>
              <a:buClr>
                <a:srgbClr val="212121"/>
              </a:buClr>
              <a:buFontTx/>
              <a:buChar char="○"/>
            </a:pPr>
            <a:r>
              <a:rPr lang="en-US" sz="1800" kern="1200" dirty="0" smtClean="0">
                <a:solidFill>
                  <a:srgbClr val="21449B"/>
                </a:solidFill>
                <a:latin typeface="Helvetica Neue Light"/>
                <a:cs typeface="Helvetica Neue Light"/>
              </a:rPr>
              <a:t>Samples prepared</a:t>
            </a:r>
            <a:endParaRPr lang="en-US" sz="1800" dirty="0">
              <a:solidFill>
                <a:srgbClr val="21449B"/>
              </a:solidFill>
              <a:highlight>
                <a:srgbClr val="FFFFFF"/>
              </a:highlight>
              <a:latin typeface="Helvetica Neue Light"/>
              <a:cs typeface="Helvetica Neue Light"/>
            </a:endParaRPr>
          </a:p>
          <a:p>
            <a:pPr marL="914400" indent="-228600">
              <a:lnSpc>
                <a:spcPct val="200000"/>
              </a:lnSpc>
              <a:buClr>
                <a:srgbClr val="212121"/>
              </a:buClr>
              <a:buChar char="○"/>
            </a:pPr>
            <a:r>
              <a:rPr lang="en-US" sz="1800" dirty="0">
                <a:solidFill>
                  <a:srgbClr val="21449B"/>
                </a:solidFill>
                <a:highlight>
                  <a:srgbClr val="FFFFFF"/>
                </a:highlight>
                <a:latin typeface="Helvetica Neue Light"/>
                <a:cs typeface="Helvetica Neue Light"/>
              </a:rPr>
              <a:t>760</a:t>
            </a:r>
            <a:r>
              <a:rPr lang="en-US" sz="1800" kern="1200" dirty="0">
                <a:solidFill>
                  <a:srgbClr val="21449B"/>
                </a:solidFill>
                <a:latin typeface="Helvetica Neue Light"/>
                <a:cs typeface="Helvetica Neue Light"/>
              </a:rPr>
              <a:t>°</a:t>
            </a:r>
            <a:r>
              <a:rPr lang="en-US" sz="1800" kern="1200" dirty="0" smtClean="0">
                <a:solidFill>
                  <a:srgbClr val="21449B"/>
                </a:solidFill>
                <a:latin typeface="Helvetica Neue Light"/>
                <a:cs typeface="Helvetica Neue Light"/>
              </a:rPr>
              <a:t>C; preload force of 50 N</a:t>
            </a:r>
          </a:p>
          <a:p>
            <a:pPr marL="914400" indent="-228600">
              <a:lnSpc>
                <a:spcPct val="200000"/>
              </a:lnSpc>
              <a:buClr>
                <a:srgbClr val="212121"/>
              </a:buClr>
              <a:buChar char="○"/>
            </a:pPr>
            <a:r>
              <a:rPr lang="en-US" sz="1800" kern="1200" dirty="0" smtClean="0">
                <a:solidFill>
                  <a:srgbClr val="21449B"/>
                </a:solidFill>
                <a:highlight>
                  <a:srgbClr val="FFFFFF"/>
                </a:highlight>
                <a:latin typeface="Helvetica Neue Light"/>
                <a:cs typeface="Helvetica Neue Light"/>
              </a:rPr>
              <a:t>Initial strain rate </a:t>
            </a:r>
            <a:r>
              <a:rPr lang="en-US" sz="1800" kern="1200" dirty="0">
                <a:solidFill>
                  <a:srgbClr val="21449B"/>
                </a:solidFill>
                <a:latin typeface="Helvetica Neue Light"/>
                <a:cs typeface="Helvetica Neue Light"/>
              </a:rPr>
              <a:t>5 x 10-4 s-1</a:t>
            </a:r>
            <a:endParaRPr lang="en-US" sz="1800" dirty="0" smtClean="0">
              <a:solidFill>
                <a:srgbClr val="21449B"/>
              </a:solidFill>
              <a:highlight>
                <a:srgbClr val="FFFFFF"/>
              </a:highlight>
              <a:latin typeface="Helvetica Neue Light"/>
              <a:cs typeface="Helvetica Neue Light"/>
            </a:endParaRPr>
          </a:p>
          <a:p>
            <a:pPr marL="457200" lvl="1" indent="-368300">
              <a:lnSpc>
                <a:spcPct val="20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Creep test experimental procedure </a:t>
            </a:r>
          </a:p>
          <a:p>
            <a:pPr marL="914400" lvl="2" indent="-228600">
              <a:lnSpc>
                <a:spcPct val="200000"/>
              </a:lnSpc>
              <a:buClr>
                <a:srgbClr val="212121"/>
              </a:buClr>
              <a:buFontTx/>
              <a:buChar char="○"/>
            </a:pPr>
            <a:r>
              <a:rPr lang="en-US" sz="1800" kern="1200" dirty="0" smtClean="0">
                <a:solidFill>
                  <a:srgbClr val="21449B"/>
                </a:solidFill>
                <a:latin typeface="Helvetica Neue Light"/>
                <a:cs typeface="Helvetica Neue Light"/>
              </a:rPr>
              <a:t>500 h duration for each aging condition</a:t>
            </a:r>
          </a:p>
          <a:p>
            <a:pPr marL="914400" lvl="2" indent="-228600">
              <a:lnSpc>
                <a:spcPct val="200000"/>
              </a:lnSpc>
              <a:buClr>
                <a:srgbClr val="212121"/>
              </a:buClr>
              <a:buFontTx/>
              <a:buChar char="○"/>
            </a:pPr>
            <a:r>
              <a:rPr lang="en-US" sz="1800" dirty="0" smtClean="0">
                <a:solidFill>
                  <a:srgbClr val="21449B"/>
                </a:solidFill>
                <a:highlight>
                  <a:srgbClr val="FFFFFF"/>
                </a:highlight>
                <a:latin typeface="Helvetica Neue Light"/>
                <a:cs typeface="Helvetica Neue Light"/>
              </a:rPr>
              <a:t>760</a:t>
            </a:r>
            <a:r>
              <a:rPr lang="en-US" sz="1800" kern="1200" dirty="0">
                <a:solidFill>
                  <a:srgbClr val="21449B"/>
                </a:solidFill>
                <a:latin typeface="Helvetica Neue Light"/>
                <a:cs typeface="Helvetica Neue Light"/>
              </a:rPr>
              <a:t>°</a:t>
            </a:r>
            <a:r>
              <a:rPr lang="en-US" sz="1800" kern="1200" dirty="0" smtClean="0">
                <a:solidFill>
                  <a:srgbClr val="21449B"/>
                </a:solidFill>
                <a:latin typeface="Helvetica Neue Light"/>
                <a:cs typeface="Helvetica Neue Light"/>
              </a:rPr>
              <a:t>C and 35 MPa</a:t>
            </a:r>
          </a:p>
          <a:p>
            <a:pPr marL="914400" lvl="2" indent="-228600">
              <a:lnSpc>
                <a:spcPct val="200000"/>
              </a:lnSpc>
              <a:buClr>
                <a:srgbClr val="212121"/>
              </a:buClr>
              <a:buFontTx/>
              <a:buChar char="○"/>
            </a:pPr>
            <a:r>
              <a:rPr lang="en-US" sz="1800" kern="1200" dirty="0" smtClean="0">
                <a:solidFill>
                  <a:srgbClr val="21449B"/>
                </a:solidFill>
                <a:latin typeface="Helvetica Neue Light"/>
                <a:cs typeface="Helvetica Neue Light"/>
              </a:rPr>
              <a:t>Sectioned in three locations </a:t>
            </a:r>
          </a:p>
          <a:p>
            <a:pPr marL="914400" lvl="2" indent="-228600">
              <a:lnSpc>
                <a:spcPct val="200000"/>
              </a:lnSpc>
              <a:buClr>
                <a:srgbClr val="212121"/>
              </a:buClr>
              <a:buFontTx/>
              <a:buChar char="○"/>
            </a:pPr>
            <a:endParaRPr lang="en-US" sz="1800" kern="1200" dirty="0" smtClean="0">
              <a:solidFill>
                <a:srgbClr val="21449B"/>
              </a:solidFill>
              <a:latin typeface="Helvetica Neue Light"/>
              <a:cs typeface="Helvetica Neue Light"/>
            </a:endParaRPr>
          </a:p>
          <a:p>
            <a:pPr marL="914400" lvl="2" indent="-228600">
              <a:lnSpc>
                <a:spcPct val="200000"/>
              </a:lnSpc>
              <a:buClr>
                <a:srgbClr val="212121"/>
              </a:buClr>
              <a:buFontTx/>
              <a:buChar char="○"/>
            </a:pPr>
            <a:endParaRPr lang="en-US" sz="1800" dirty="0">
              <a:solidFill>
                <a:srgbClr val="21449B"/>
              </a:solidFill>
              <a:highlight>
                <a:srgbClr val="FFFFFF"/>
              </a:highlight>
              <a:latin typeface="Helvetica Neue Light"/>
              <a:cs typeface="Helvetica Neue Light"/>
            </a:endParaRPr>
          </a:p>
          <a:p>
            <a:pPr marL="457200" lvl="2" indent="-368300">
              <a:lnSpc>
                <a:spcPct val="200000"/>
              </a:lnSpc>
              <a:buClr>
                <a:srgbClr val="183374"/>
              </a:buClr>
              <a:buSzPct val="100000"/>
              <a:buFont typeface="Calibri"/>
              <a:buChar char="●"/>
            </a:pPr>
            <a:endParaRPr lang="en-US" sz="2200" b="1" dirty="0" smtClean="0">
              <a:solidFill>
                <a:srgbClr val="21449B"/>
              </a:solidFill>
              <a:highlight>
                <a:srgbClr val="FFFFFF"/>
              </a:highlight>
              <a:latin typeface="Helvetica Neue Light"/>
              <a:ea typeface="Calibri"/>
              <a:cs typeface="Helvetica Neue Light"/>
              <a:sym typeface="Calibri"/>
            </a:endParaRPr>
          </a:p>
          <a:p>
            <a:pPr marL="914400" indent="-228600">
              <a:lnSpc>
                <a:spcPct val="200000"/>
              </a:lnSpc>
              <a:buClr>
                <a:srgbClr val="212121"/>
              </a:buClr>
              <a:buChar char="○"/>
            </a:pPr>
            <a:endParaRPr lang="en-US" sz="1800" dirty="0">
              <a:solidFill>
                <a:srgbClr val="21449B"/>
              </a:solidFill>
              <a:highlight>
                <a:srgbClr val="FFFFFF"/>
              </a:highlight>
              <a:latin typeface="Helvetica Neue Light"/>
              <a:cs typeface="Helvetica Neue Light"/>
            </a:endParaRPr>
          </a:p>
          <a:p>
            <a:pPr marL="457200" lvl="2" indent="-368300">
              <a:lnSpc>
                <a:spcPct val="200000"/>
              </a:lnSpc>
              <a:buClr>
                <a:srgbClr val="183374"/>
              </a:buClr>
              <a:buSzPct val="100000"/>
              <a:buFont typeface="Calibri"/>
              <a:buChar char="●"/>
            </a:pPr>
            <a:endParaRPr lang="en-US" sz="2200" b="1" dirty="0">
              <a:solidFill>
                <a:srgbClr val="21449B"/>
              </a:solidFill>
              <a:highlight>
                <a:srgbClr val="FFFFFF"/>
              </a:highlight>
              <a:latin typeface="Helvetica Neue Light"/>
              <a:ea typeface="Calibri"/>
              <a:cs typeface="Helvetica Neue Light"/>
              <a:sym typeface="Calibri"/>
            </a:endParaRPr>
          </a:p>
          <a:p>
            <a:pPr marL="88900" lvl="7">
              <a:lnSpc>
                <a:spcPct val="200000"/>
              </a:lnSpc>
              <a:buClr>
                <a:srgbClr val="183374"/>
              </a:buClr>
              <a:buSzPct val="100000"/>
            </a:pPr>
            <a:endParaRPr lang="en-US" sz="2200" b="1" u="sng" dirty="0">
              <a:solidFill>
                <a:srgbClr val="21449B"/>
              </a:solidFill>
              <a:highlight>
                <a:srgbClr val="FFFFFF"/>
              </a:highlight>
              <a:latin typeface="Helvetica Neue Light"/>
              <a:ea typeface="Calibri"/>
              <a:cs typeface="Helvetica Neue Light"/>
              <a:sym typeface="Calibri"/>
            </a:endParaRPr>
          </a:p>
          <a:p>
            <a:pPr marL="457200" lvl="8" indent="-368300">
              <a:lnSpc>
                <a:spcPct val="200000"/>
              </a:lnSpc>
              <a:buClr>
                <a:srgbClr val="183374"/>
              </a:buClr>
              <a:buSzPct val="100000"/>
              <a:buFont typeface="Calibri"/>
              <a:buChar char="●"/>
            </a:pPr>
            <a:endParaRPr lang="en-US" sz="2200" b="1" u="sng" dirty="0">
              <a:solidFill>
                <a:srgbClr val="21449B"/>
              </a:solidFill>
              <a:highlight>
                <a:srgbClr val="FFFFFF"/>
              </a:highlight>
              <a:latin typeface="Helvetica Neue Light"/>
              <a:ea typeface="Calibri"/>
              <a:cs typeface="Helvetica Neue Light"/>
              <a:sym typeface="Calibri"/>
            </a:endParaRPr>
          </a:p>
        </p:txBody>
      </p:sp>
      <p:pic>
        <p:nvPicPr>
          <p:cNvPr id="2" name="Picture 1"/>
          <p:cNvPicPr>
            <a:picLocks noChangeAspect="1"/>
          </p:cNvPicPr>
          <p:nvPr/>
        </p:nvPicPr>
        <p:blipFill>
          <a:blip r:embed="rId3"/>
          <a:stretch>
            <a:fillRect/>
          </a:stretch>
        </p:blipFill>
        <p:spPr>
          <a:xfrm>
            <a:off x="5779092" y="2400002"/>
            <a:ext cx="3189062" cy="2623038"/>
          </a:xfrm>
          <a:prstGeom prst="rect">
            <a:avLst/>
          </a:prstGeom>
        </p:spPr>
      </p:pic>
    </p:spTree>
    <p:extLst>
      <p:ext uri="{BB962C8B-B14F-4D97-AF65-F5344CB8AC3E}">
        <p14:creationId xmlns:p14="http://schemas.microsoft.com/office/powerpoint/2010/main" val="117419979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2" y="318700"/>
            <a:ext cx="8772771"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Presence of L1</a:t>
            </a:r>
            <a:r>
              <a:rPr lang="en-US" sz="4800" cap="small" baseline="-25000" dirty="0" smtClean="0">
                <a:solidFill>
                  <a:srgbClr val="FFFFFF"/>
                </a:solidFill>
                <a:latin typeface="Helvetica Neue Light"/>
                <a:ea typeface="Helvetica Neue"/>
                <a:cs typeface="Helvetica Neue Light"/>
                <a:sym typeface="Helvetica Neue"/>
              </a:rPr>
              <a:t>2 </a:t>
            </a:r>
            <a:r>
              <a:rPr lang="en-US" sz="4800" cap="small" dirty="0">
                <a:solidFill>
                  <a:srgbClr val="FFFFFF"/>
                </a:solidFill>
                <a:latin typeface="Helvetica Neue Light"/>
                <a:ea typeface="Helvetica Neue"/>
                <a:cs typeface="Helvetica Neue Light"/>
                <a:sym typeface="Helvetica Neue"/>
              </a:rPr>
              <a:t>p</a:t>
            </a:r>
            <a:r>
              <a:rPr lang="en-US" sz="4800" cap="small" dirty="0" smtClean="0">
                <a:solidFill>
                  <a:srgbClr val="FFFFFF"/>
                </a:solidFill>
                <a:latin typeface="Helvetica Neue Light"/>
                <a:ea typeface="Helvetica Neue"/>
                <a:cs typeface="Helvetica Neue Light"/>
                <a:sym typeface="Helvetica Neue"/>
              </a:rPr>
              <a:t>recipitates</a:t>
            </a:r>
            <a:endParaRPr lang="en-US" sz="4800" cap="small" dirty="0">
              <a:solidFill>
                <a:srgbClr val="FFFFFF"/>
              </a:solidFill>
              <a:latin typeface="Helvetica Neue Light"/>
              <a:ea typeface="Helvetica Neue"/>
              <a:cs typeface="Helvetica Neue Light"/>
              <a:sym typeface="Helvetica Neue"/>
            </a:endParaRPr>
          </a:p>
        </p:txBody>
      </p:sp>
      <p:sp>
        <p:nvSpPr>
          <p:cNvPr id="5" name="Shape 113"/>
          <p:cNvSpPr txBox="1"/>
          <p:nvPr/>
        </p:nvSpPr>
        <p:spPr>
          <a:xfrm>
            <a:off x="77549" y="1174816"/>
            <a:ext cx="8988299" cy="1755954"/>
          </a:xfrm>
          <a:prstGeom prst="rect">
            <a:avLst/>
          </a:prstGeom>
          <a:noFill/>
          <a:ln>
            <a:noFill/>
          </a:ln>
        </p:spPr>
        <p:txBody>
          <a:bodyPr lIns="91425" tIns="91425" rIns="91425" bIns="91425" anchor="t" anchorCtr="0">
            <a:noAutofit/>
          </a:bodyPr>
          <a:lstStyle/>
          <a:p>
            <a:pPr marL="88900" algn="ctr">
              <a:lnSpc>
                <a:spcPct val="200000"/>
              </a:lnSpc>
              <a:buClr>
                <a:srgbClr val="183374"/>
              </a:buClr>
              <a:buSzPct val="100000"/>
            </a:pPr>
            <a:r>
              <a:rPr lang="en-US" sz="2200" b="1" u="sng" dirty="0" smtClean="0">
                <a:solidFill>
                  <a:srgbClr val="21449B"/>
                </a:solidFill>
                <a:highlight>
                  <a:srgbClr val="FFFFFF"/>
                </a:highlight>
                <a:latin typeface="Helvetica Neue Light"/>
                <a:ea typeface="Calibri"/>
                <a:cs typeface="Helvetica Neue Light"/>
                <a:sym typeface="Calibri"/>
              </a:rPr>
              <a:t>Investigating the presence </a:t>
            </a:r>
            <a:r>
              <a:rPr lang="en-US" sz="2000" b="1" u="sng" dirty="0" smtClean="0">
                <a:solidFill>
                  <a:srgbClr val="21449B"/>
                </a:solidFill>
                <a:highlight>
                  <a:srgbClr val="FFFFFF"/>
                </a:highlight>
                <a:latin typeface="Helvetica Neue Light"/>
                <a:ea typeface="Calibri"/>
                <a:cs typeface="Helvetica Neue Light"/>
                <a:sym typeface="Calibri"/>
              </a:rPr>
              <a:t>of </a:t>
            </a:r>
            <a:r>
              <a:rPr lang="en-US" sz="2000" u="sng" kern="1200" dirty="0">
                <a:solidFill>
                  <a:srgbClr val="21449B"/>
                </a:solidFill>
                <a:latin typeface="Helvetica Neue Light"/>
                <a:cs typeface="Helvetica Neue Light"/>
              </a:rPr>
              <a:t>γ’-Ni</a:t>
            </a:r>
            <a:r>
              <a:rPr lang="en-US" sz="2000" u="sng" kern="1200" baseline="-25000" dirty="0">
                <a:solidFill>
                  <a:srgbClr val="21449B"/>
                </a:solidFill>
                <a:latin typeface="Helvetica Neue Light"/>
                <a:cs typeface="Helvetica Neue Light"/>
              </a:rPr>
              <a:t>3</a:t>
            </a:r>
            <a:r>
              <a:rPr lang="en-US" sz="2000" u="sng" kern="1200" dirty="0">
                <a:solidFill>
                  <a:srgbClr val="21449B"/>
                </a:solidFill>
                <a:latin typeface="Helvetica Neue Light"/>
                <a:cs typeface="Helvetica Neue Light"/>
              </a:rPr>
              <a:t>Al (L1</a:t>
            </a:r>
            <a:r>
              <a:rPr lang="en-US" sz="2000" u="sng" kern="1200" baseline="-25000" dirty="0">
                <a:solidFill>
                  <a:srgbClr val="21449B"/>
                </a:solidFill>
                <a:latin typeface="Helvetica Neue Light"/>
                <a:cs typeface="Helvetica Neue Light"/>
              </a:rPr>
              <a:t>2</a:t>
            </a:r>
            <a:r>
              <a:rPr lang="en-US" sz="2000" u="sng" kern="1200" dirty="0" smtClean="0">
                <a:solidFill>
                  <a:srgbClr val="21449B"/>
                </a:solidFill>
                <a:latin typeface="Helvetica Neue Light"/>
                <a:cs typeface="Helvetica Neue Light"/>
              </a:rPr>
              <a:t>) </a:t>
            </a:r>
            <a:endParaRPr lang="en-US" sz="2200" b="1" u="sng" dirty="0">
              <a:solidFill>
                <a:srgbClr val="21449B"/>
              </a:solidFill>
              <a:highlight>
                <a:srgbClr val="FFFFFF"/>
              </a:highlight>
              <a:latin typeface="Helvetica Neue Light"/>
              <a:ea typeface="Calibri"/>
              <a:cs typeface="Helvetica Neue Light"/>
              <a:sym typeface="Calibri"/>
            </a:endParaRPr>
          </a:p>
        </p:txBody>
      </p:sp>
      <p:pic>
        <p:nvPicPr>
          <p:cNvPr id="3" name="Picture 2"/>
          <p:cNvPicPr>
            <a:picLocks noChangeAspect="1"/>
          </p:cNvPicPr>
          <p:nvPr/>
        </p:nvPicPr>
        <p:blipFill>
          <a:blip r:embed="rId3"/>
          <a:stretch>
            <a:fillRect/>
          </a:stretch>
        </p:blipFill>
        <p:spPr>
          <a:xfrm>
            <a:off x="460374" y="1987062"/>
            <a:ext cx="8534400" cy="4089400"/>
          </a:xfrm>
          <a:prstGeom prst="rect">
            <a:avLst/>
          </a:prstGeom>
        </p:spPr>
      </p:pic>
      <p:sp>
        <p:nvSpPr>
          <p:cNvPr id="4" name="Rectangle 3"/>
          <p:cNvSpPr/>
          <p:nvPr/>
        </p:nvSpPr>
        <p:spPr>
          <a:xfrm>
            <a:off x="5044349" y="6132916"/>
            <a:ext cx="3728420" cy="430887"/>
          </a:xfrm>
          <a:prstGeom prst="rect">
            <a:avLst/>
          </a:prstGeom>
        </p:spPr>
        <p:txBody>
          <a:bodyPr wrap="square">
            <a:spAutoFit/>
          </a:bodyPr>
          <a:lstStyle/>
          <a:p>
            <a:pPr marL="88900" algn="ctr">
              <a:lnSpc>
                <a:spcPct val="200000"/>
              </a:lnSpc>
              <a:buClr>
                <a:srgbClr val="183374"/>
              </a:buClr>
              <a:buSzPct val="100000"/>
            </a:pPr>
            <a:r>
              <a:rPr lang="en-US" sz="1200" b="1" i="1" dirty="0" smtClean="0">
                <a:solidFill>
                  <a:srgbClr val="21449B"/>
                </a:solidFill>
                <a:highlight>
                  <a:srgbClr val="FFFFFF"/>
                </a:highlight>
                <a:latin typeface="Helvetica Neue Light"/>
                <a:ea typeface="Calibri"/>
                <a:cs typeface="Helvetica Neue Light"/>
                <a:sym typeface="Calibri"/>
              </a:rPr>
              <a:t>Courtesy of Margaret Wu</a:t>
            </a:r>
            <a:endParaRPr lang="en-US" sz="1200" b="1" i="1" dirty="0">
              <a:solidFill>
                <a:srgbClr val="21449B"/>
              </a:solidFill>
              <a:highlight>
                <a:srgbClr val="FFFFFF"/>
              </a:highlight>
              <a:latin typeface="Helvetica Neue Light"/>
              <a:ea typeface="Calibri"/>
              <a:cs typeface="Helvetica Neue Light"/>
              <a:sym typeface="Calibri"/>
            </a:endParaRPr>
          </a:p>
        </p:txBody>
      </p:sp>
    </p:spTree>
    <p:extLst>
      <p:ext uri="{BB962C8B-B14F-4D97-AF65-F5344CB8AC3E}">
        <p14:creationId xmlns:p14="http://schemas.microsoft.com/office/powerpoint/2010/main" val="2102083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4" name="Rectangle 3"/>
          <p:cNvSpPr/>
          <p:nvPr/>
        </p:nvSpPr>
        <p:spPr>
          <a:xfrm>
            <a:off x="30968" y="5947989"/>
            <a:ext cx="4521675" cy="910011"/>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2" y="318700"/>
            <a:ext cx="8772771"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Aging time on microstructure </a:t>
            </a:r>
            <a:endParaRPr lang="en-US" sz="4800" cap="small" dirty="0">
              <a:solidFill>
                <a:srgbClr val="FFFFFF"/>
              </a:solidFill>
              <a:latin typeface="Helvetica Neue Light"/>
              <a:ea typeface="Helvetica Neue"/>
              <a:cs typeface="Helvetica Neue Light"/>
              <a:sym typeface="Helvetica Neue"/>
            </a:endParaRPr>
          </a:p>
        </p:txBody>
      </p:sp>
      <p:pic>
        <p:nvPicPr>
          <p:cNvPr id="2" name="Picture 1"/>
          <p:cNvPicPr>
            <a:picLocks noChangeAspect="1"/>
          </p:cNvPicPr>
          <p:nvPr/>
        </p:nvPicPr>
        <p:blipFill>
          <a:blip r:embed="rId3"/>
          <a:stretch>
            <a:fillRect/>
          </a:stretch>
        </p:blipFill>
        <p:spPr>
          <a:xfrm>
            <a:off x="879231" y="1501766"/>
            <a:ext cx="7248769" cy="5205063"/>
          </a:xfrm>
          <a:prstGeom prst="rect">
            <a:avLst/>
          </a:prstGeom>
        </p:spPr>
      </p:pic>
    </p:spTree>
    <p:extLst>
      <p:ext uri="{BB962C8B-B14F-4D97-AF65-F5344CB8AC3E}">
        <p14:creationId xmlns:p14="http://schemas.microsoft.com/office/powerpoint/2010/main" val="144198469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2" y="318700"/>
            <a:ext cx="8772771"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Grain </a:t>
            </a:r>
            <a:r>
              <a:rPr lang="en-US" sz="4800" cap="small" dirty="0">
                <a:solidFill>
                  <a:srgbClr val="FFFFFF"/>
                </a:solidFill>
                <a:latin typeface="Helvetica Neue Light"/>
                <a:ea typeface="Helvetica Neue"/>
                <a:cs typeface="Helvetica Neue Light"/>
                <a:sym typeface="Helvetica Neue"/>
              </a:rPr>
              <a:t>b</a:t>
            </a:r>
            <a:r>
              <a:rPr lang="en-US" sz="4800" cap="small" dirty="0" smtClean="0">
                <a:solidFill>
                  <a:srgbClr val="FFFFFF"/>
                </a:solidFill>
                <a:latin typeface="Helvetica Neue Light"/>
                <a:ea typeface="Helvetica Neue"/>
                <a:cs typeface="Helvetica Neue Light"/>
                <a:sym typeface="Helvetica Neue"/>
              </a:rPr>
              <a:t>oundary </a:t>
            </a:r>
            <a:r>
              <a:rPr lang="en-US" sz="4800" cap="small" dirty="0">
                <a:solidFill>
                  <a:srgbClr val="FFFFFF"/>
                </a:solidFill>
                <a:latin typeface="Helvetica Neue Light"/>
                <a:ea typeface="Helvetica Neue"/>
                <a:cs typeface="Helvetica Neue Light"/>
                <a:sym typeface="Helvetica Neue"/>
              </a:rPr>
              <a:t>a</a:t>
            </a:r>
            <a:r>
              <a:rPr lang="en-US" sz="4800" cap="small" dirty="0" smtClean="0">
                <a:solidFill>
                  <a:srgbClr val="FFFFFF"/>
                </a:solidFill>
                <a:latin typeface="Helvetica Neue Light"/>
                <a:ea typeface="Helvetica Neue"/>
                <a:cs typeface="Helvetica Neue Light"/>
                <a:sym typeface="Helvetica Neue"/>
              </a:rPr>
              <a:t>rea </a:t>
            </a:r>
            <a:r>
              <a:rPr lang="en-US" sz="4800" cap="small" dirty="0">
                <a:solidFill>
                  <a:srgbClr val="FFFFFF"/>
                </a:solidFill>
                <a:latin typeface="Helvetica Neue Light"/>
                <a:ea typeface="Helvetica Neue"/>
                <a:cs typeface="Helvetica Neue Light"/>
                <a:sym typeface="Helvetica Neue"/>
              </a:rPr>
              <a:t>f</a:t>
            </a:r>
            <a:r>
              <a:rPr lang="en-US" sz="4800" cap="small" dirty="0" smtClean="0">
                <a:solidFill>
                  <a:srgbClr val="FFFFFF"/>
                </a:solidFill>
                <a:latin typeface="Helvetica Neue Light"/>
                <a:ea typeface="Helvetica Neue"/>
                <a:cs typeface="Helvetica Neue Light"/>
                <a:sym typeface="Helvetica Neue"/>
              </a:rPr>
              <a:t>raction</a:t>
            </a:r>
            <a:endParaRPr lang="en-US" sz="4800" cap="small" dirty="0">
              <a:solidFill>
                <a:srgbClr val="FFFFFF"/>
              </a:solidFill>
              <a:latin typeface="Helvetica Neue Light"/>
              <a:ea typeface="Helvetica Neue"/>
              <a:cs typeface="Helvetica Neue Light"/>
              <a:sym typeface="Helvetica Neue"/>
            </a:endParaRPr>
          </a:p>
        </p:txBody>
      </p:sp>
      <p:pic>
        <p:nvPicPr>
          <p:cNvPr id="3" name="Picture 2"/>
          <p:cNvPicPr>
            <a:picLocks noChangeAspect="1"/>
          </p:cNvPicPr>
          <p:nvPr/>
        </p:nvPicPr>
        <p:blipFill>
          <a:blip r:embed="rId3"/>
          <a:stretch>
            <a:fillRect/>
          </a:stretch>
        </p:blipFill>
        <p:spPr>
          <a:xfrm>
            <a:off x="914400" y="1562100"/>
            <a:ext cx="7302500" cy="3733800"/>
          </a:xfrm>
          <a:prstGeom prst="rect">
            <a:avLst/>
          </a:prstGeom>
        </p:spPr>
      </p:pic>
    </p:spTree>
    <p:extLst>
      <p:ext uri="{BB962C8B-B14F-4D97-AF65-F5344CB8AC3E}">
        <p14:creationId xmlns:p14="http://schemas.microsoft.com/office/powerpoint/2010/main" val="130721778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2" y="318700"/>
            <a:ext cx="8772771"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Aging time on tensile behavior</a:t>
            </a:r>
            <a:endParaRPr lang="en-US" sz="4800" cap="small" dirty="0">
              <a:solidFill>
                <a:srgbClr val="FFFFFF"/>
              </a:solidFill>
              <a:latin typeface="Helvetica Neue Light"/>
              <a:ea typeface="Helvetica Neue"/>
              <a:cs typeface="Helvetica Neue Light"/>
              <a:sym typeface="Helvetica Neue"/>
            </a:endParaRPr>
          </a:p>
        </p:txBody>
      </p:sp>
      <p:pic>
        <p:nvPicPr>
          <p:cNvPr id="2" name="Picture 1"/>
          <p:cNvPicPr>
            <a:picLocks noChangeAspect="1"/>
          </p:cNvPicPr>
          <p:nvPr/>
        </p:nvPicPr>
        <p:blipFill>
          <a:blip r:embed="rId3"/>
          <a:stretch>
            <a:fillRect/>
          </a:stretch>
        </p:blipFill>
        <p:spPr>
          <a:xfrm>
            <a:off x="801076" y="1334499"/>
            <a:ext cx="7330815" cy="4776137"/>
          </a:xfrm>
          <a:prstGeom prst="rect">
            <a:avLst/>
          </a:prstGeom>
        </p:spPr>
      </p:pic>
    </p:spTree>
    <p:extLst>
      <p:ext uri="{BB962C8B-B14F-4D97-AF65-F5344CB8AC3E}">
        <p14:creationId xmlns:p14="http://schemas.microsoft.com/office/powerpoint/2010/main" val="17068617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2" y="318700"/>
            <a:ext cx="8772771"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Aging time on tensile behavior</a:t>
            </a:r>
            <a:endParaRPr lang="en-US" sz="4800" cap="small" dirty="0">
              <a:solidFill>
                <a:srgbClr val="FFFFFF"/>
              </a:solidFill>
              <a:latin typeface="Helvetica Neue Light"/>
              <a:ea typeface="Helvetica Neue"/>
              <a:cs typeface="Helvetica Neue Light"/>
              <a:sym typeface="Helvetica Neue"/>
            </a:endParaRPr>
          </a:p>
        </p:txBody>
      </p:sp>
      <p:pic>
        <p:nvPicPr>
          <p:cNvPr id="3" name="Picture 2"/>
          <p:cNvPicPr>
            <a:picLocks noChangeAspect="1"/>
          </p:cNvPicPr>
          <p:nvPr/>
        </p:nvPicPr>
        <p:blipFill>
          <a:blip r:embed="rId3"/>
          <a:stretch>
            <a:fillRect/>
          </a:stretch>
        </p:blipFill>
        <p:spPr>
          <a:xfrm>
            <a:off x="62665" y="1795699"/>
            <a:ext cx="9061435" cy="3342916"/>
          </a:xfrm>
          <a:prstGeom prst="rect">
            <a:avLst/>
          </a:prstGeom>
        </p:spPr>
      </p:pic>
      <p:sp>
        <p:nvSpPr>
          <p:cNvPr id="6" name="Rectangle 5"/>
          <p:cNvSpPr/>
          <p:nvPr/>
        </p:nvSpPr>
        <p:spPr>
          <a:xfrm>
            <a:off x="5044349" y="6132916"/>
            <a:ext cx="3728420" cy="430887"/>
          </a:xfrm>
          <a:prstGeom prst="rect">
            <a:avLst/>
          </a:prstGeom>
        </p:spPr>
        <p:txBody>
          <a:bodyPr wrap="square">
            <a:spAutoFit/>
          </a:bodyPr>
          <a:lstStyle/>
          <a:p>
            <a:pPr marL="88900" algn="ctr">
              <a:lnSpc>
                <a:spcPct val="200000"/>
              </a:lnSpc>
              <a:buClr>
                <a:srgbClr val="183374"/>
              </a:buClr>
              <a:buSzPct val="100000"/>
            </a:pPr>
            <a:r>
              <a:rPr lang="en-US" sz="1200" b="1" i="1" dirty="0" smtClean="0">
                <a:solidFill>
                  <a:srgbClr val="21449B"/>
                </a:solidFill>
                <a:highlight>
                  <a:srgbClr val="FFFFFF"/>
                </a:highlight>
                <a:latin typeface="Helvetica Neue Light"/>
                <a:ea typeface="Calibri"/>
                <a:cs typeface="Helvetica Neue Light"/>
                <a:sym typeface="Calibri"/>
              </a:rPr>
              <a:t>Room temperature data courtesy of Dr. Trotter</a:t>
            </a:r>
            <a:endParaRPr lang="en-US" sz="1200" b="1" i="1" dirty="0">
              <a:solidFill>
                <a:srgbClr val="21449B"/>
              </a:solidFill>
              <a:highlight>
                <a:srgbClr val="FFFFFF"/>
              </a:highlight>
              <a:latin typeface="Helvetica Neue Light"/>
              <a:ea typeface="Calibri"/>
              <a:cs typeface="Helvetica Neue Light"/>
              <a:sym typeface="Calibri"/>
            </a:endParaRPr>
          </a:p>
        </p:txBody>
      </p:sp>
    </p:spTree>
    <p:extLst>
      <p:ext uri="{BB962C8B-B14F-4D97-AF65-F5344CB8AC3E}">
        <p14:creationId xmlns:p14="http://schemas.microsoft.com/office/powerpoint/2010/main" val="110636627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2" y="318700"/>
            <a:ext cx="8772771"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Aging time on creep properties</a:t>
            </a:r>
            <a:endParaRPr lang="en-US" sz="4800" cap="small" dirty="0">
              <a:solidFill>
                <a:srgbClr val="FFFFFF"/>
              </a:solidFill>
              <a:latin typeface="Helvetica Neue Light"/>
              <a:ea typeface="Helvetica Neue"/>
              <a:cs typeface="Helvetica Neue Light"/>
              <a:sym typeface="Helvetica Neue"/>
            </a:endParaRPr>
          </a:p>
        </p:txBody>
      </p:sp>
      <p:pic>
        <p:nvPicPr>
          <p:cNvPr id="6" name="Picture 5"/>
          <p:cNvPicPr>
            <a:picLocks noChangeAspect="1"/>
          </p:cNvPicPr>
          <p:nvPr/>
        </p:nvPicPr>
        <p:blipFill>
          <a:blip r:embed="rId3"/>
          <a:stretch>
            <a:fillRect/>
          </a:stretch>
        </p:blipFill>
        <p:spPr>
          <a:xfrm>
            <a:off x="-15631" y="1371600"/>
            <a:ext cx="8788400" cy="5486400"/>
          </a:xfrm>
          <a:prstGeom prst="rect">
            <a:avLst/>
          </a:prstGeom>
        </p:spPr>
      </p:pic>
    </p:spTree>
    <p:extLst>
      <p:ext uri="{BB962C8B-B14F-4D97-AF65-F5344CB8AC3E}">
        <p14:creationId xmlns:p14="http://schemas.microsoft.com/office/powerpoint/2010/main" val="64817072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2" y="318700"/>
            <a:ext cx="8772771"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Aging time on creep properties</a:t>
            </a:r>
            <a:endParaRPr lang="en-US" sz="4800" cap="small" dirty="0">
              <a:solidFill>
                <a:srgbClr val="FFFFFF"/>
              </a:solidFill>
              <a:latin typeface="Helvetica Neue Light"/>
              <a:ea typeface="Helvetica Neue"/>
              <a:cs typeface="Helvetica Neue Light"/>
              <a:sym typeface="Helvetica Neue"/>
            </a:endParaRPr>
          </a:p>
        </p:txBody>
      </p:sp>
      <p:pic>
        <p:nvPicPr>
          <p:cNvPr id="2" name="Picture 1"/>
          <p:cNvPicPr>
            <a:picLocks noChangeAspect="1"/>
          </p:cNvPicPr>
          <p:nvPr/>
        </p:nvPicPr>
        <p:blipFill>
          <a:blip r:embed="rId3"/>
          <a:stretch>
            <a:fillRect/>
          </a:stretch>
        </p:blipFill>
        <p:spPr>
          <a:xfrm>
            <a:off x="-2" y="1612900"/>
            <a:ext cx="8788400" cy="5245100"/>
          </a:xfrm>
          <a:prstGeom prst="rect">
            <a:avLst/>
          </a:prstGeom>
        </p:spPr>
      </p:pic>
    </p:spTree>
    <p:extLst>
      <p:ext uri="{BB962C8B-B14F-4D97-AF65-F5344CB8AC3E}">
        <p14:creationId xmlns:p14="http://schemas.microsoft.com/office/powerpoint/2010/main" val="65866652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2" y="318700"/>
            <a:ext cx="8772771"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Long-term creep curves</a:t>
            </a:r>
            <a:endParaRPr lang="en-US" sz="4800" cap="small" dirty="0">
              <a:solidFill>
                <a:srgbClr val="FFFFFF"/>
              </a:solidFill>
              <a:latin typeface="Helvetica Neue Light"/>
              <a:ea typeface="Helvetica Neue"/>
              <a:cs typeface="Helvetica Neue Light"/>
              <a:sym typeface="Helvetica Neue"/>
            </a:endParaRPr>
          </a:p>
        </p:txBody>
      </p:sp>
      <p:pic>
        <p:nvPicPr>
          <p:cNvPr id="3" name="Picture 2"/>
          <p:cNvPicPr>
            <a:picLocks noChangeAspect="1"/>
          </p:cNvPicPr>
          <p:nvPr/>
        </p:nvPicPr>
        <p:blipFill>
          <a:blip r:embed="rId3"/>
          <a:stretch>
            <a:fillRect/>
          </a:stretch>
        </p:blipFill>
        <p:spPr>
          <a:xfrm>
            <a:off x="0" y="2044620"/>
            <a:ext cx="8857139" cy="4813379"/>
          </a:xfrm>
          <a:prstGeom prst="rect">
            <a:avLst/>
          </a:prstGeom>
        </p:spPr>
      </p:pic>
    </p:spTree>
    <p:extLst>
      <p:ext uri="{BB962C8B-B14F-4D97-AF65-F5344CB8AC3E}">
        <p14:creationId xmlns:p14="http://schemas.microsoft.com/office/powerpoint/2010/main" val="410176636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0" y="318700"/>
            <a:ext cx="7670065"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Personal Motivation</a:t>
            </a:r>
            <a:endParaRPr lang="en-US" sz="4800" cap="small" dirty="0">
              <a:solidFill>
                <a:srgbClr val="FFFFFF"/>
              </a:solidFill>
              <a:latin typeface="Helvetica Neue Light"/>
              <a:ea typeface="Helvetica Neue"/>
              <a:cs typeface="Helvetica Neue Light"/>
              <a:sym typeface="Helvetica Neue"/>
            </a:endParaRPr>
          </a:p>
        </p:txBody>
      </p:sp>
      <p:sp>
        <p:nvSpPr>
          <p:cNvPr id="5" name="Shape 113"/>
          <p:cNvSpPr txBox="1"/>
          <p:nvPr/>
        </p:nvSpPr>
        <p:spPr>
          <a:xfrm>
            <a:off x="274615" y="1187263"/>
            <a:ext cx="8988299" cy="5033999"/>
          </a:xfrm>
          <a:prstGeom prst="rect">
            <a:avLst/>
          </a:prstGeom>
          <a:noFill/>
          <a:ln>
            <a:noFill/>
          </a:ln>
        </p:spPr>
        <p:txBody>
          <a:bodyPr vert="horz" lIns="91425" tIns="91425" rIns="91425" bIns="91425" anchor="t" anchorCtr="0">
            <a:noAutofit/>
          </a:bodyPr>
          <a:lstStyle/>
          <a:p>
            <a:pPr marL="457200" lvl="0" indent="-368300" rtl="0">
              <a:lnSpc>
                <a:spcPct val="200000"/>
              </a:lnSpc>
              <a:spcBef>
                <a:spcPts val="0"/>
              </a:spcBef>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Middlebury College  </a:t>
            </a: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B.A. Chemistry/Math</a:t>
            </a:r>
          </a:p>
          <a:p>
            <a:pPr marL="914400" lvl="0" indent="-228600">
              <a:lnSpc>
                <a:spcPct val="200000"/>
              </a:lnSpc>
              <a:buClr>
                <a:srgbClr val="212121"/>
              </a:buClr>
              <a:buFontTx/>
              <a:buChar char="○"/>
            </a:pPr>
            <a:r>
              <a:rPr lang="en-US" sz="1800" b="1" dirty="0">
                <a:solidFill>
                  <a:srgbClr val="21449B"/>
                </a:solidFill>
                <a:highlight>
                  <a:srgbClr val="FFFFFF"/>
                </a:highlight>
                <a:latin typeface="Helvetica Neue Light"/>
                <a:ea typeface="Calibri"/>
                <a:cs typeface="Helvetica Neue Light"/>
                <a:sym typeface="Calibri"/>
              </a:rPr>
              <a:t>Dual-Degree Engineering Program  </a:t>
            </a:r>
            <a:endParaRPr lang="en-US" sz="1800" dirty="0" smtClean="0">
              <a:solidFill>
                <a:srgbClr val="21449B"/>
              </a:solidFill>
              <a:highlight>
                <a:srgbClr val="FFFFFF"/>
              </a:highlight>
              <a:latin typeface="Helvetica Neue Light"/>
              <a:cs typeface="Helvetica Neue Light"/>
            </a:endParaRPr>
          </a:p>
          <a:p>
            <a:pPr marL="457200" lvl="0" indent="-368300">
              <a:lnSpc>
                <a:spcPct val="20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Open Water Power</a:t>
            </a:r>
            <a:endParaRPr lang="mr-IN" sz="2200" b="1" dirty="0" smtClean="0">
              <a:solidFill>
                <a:srgbClr val="21449B"/>
              </a:solidFill>
              <a:highlight>
                <a:srgbClr val="FFFFFF"/>
              </a:highlight>
              <a:latin typeface="Helvetica Neue Light"/>
              <a:ea typeface="Calibri"/>
              <a:cs typeface="Helvetica Neue Light"/>
              <a:sym typeface="Calibri"/>
            </a:endParaRP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Fuel cell and battery development startup </a:t>
            </a:r>
          </a:p>
          <a:p>
            <a:pPr marL="457200" lvl="0" indent="-368300">
              <a:lnSpc>
                <a:spcPct val="20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Thayer School of Engineering </a:t>
            </a:r>
            <a:endParaRPr lang="en-US" sz="2200" b="1" dirty="0">
              <a:solidFill>
                <a:srgbClr val="21449B"/>
              </a:solidFill>
              <a:highlight>
                <a:srgbClr val="FFFFFF"/>
              </a:highlight>
              <a:latin typeface="Helvetica Neue Light"/>
              <a:ea typeface="Calibri"/>
              <a:cs typeface="Helvetica Neue Light"/>
              <a:sym typeface="Calibri"/>
            </a:endParaRP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Materials Science: metal alloys</a:t>
            </a:r>
          </a:p>
          <a:p>
            <a:pPr marL="914400" indent="-228600">
              <a:lnSpc>
                <a:spcPct val="200000"/>
              </a:lnSpc>
              <a:buClr>
                <a:srgbClr val="212121"/>
              </a:buClr>
              <a:buFontTx/>
              <a:buChar char="○"/>
            </a:pPr>
            <a:r>
              <a:rPr lang="en-US" sz="1800" dirty="0">
                <a:solidFill>
                  <a:srgbClr val="21449B"/>
                </a:solidFill>
                <a:highlight>
                  <a:srgbClr val="FFFFFF"/>
                </a:highlight>
                <a:latin typeface="Helvetica Neue Light"/>
                <a:cs typeface="Helvetica Neue Light"/>
              </a:rPr>
              <a:t>B.E. Computer </a:t>
            </a:r>
            <a:r>
              <a:rPr lang="en-US" sz="1800" dirty="0" smtClean="0">
                <a:solidFill>
                  <a:srgbClr val="21449B"/>
                </a:solidFill>
                <a:highlight>
                  <a:srgbClr val="FFFFFF"/>
                </a:highlight>
                <a:latin typeface="Helvetica Neue Light"/>
                <a:cs typeface="Helvetica Neue Light"/>
              </a:rPr>
              <a:t>Engineering</a:t>
            </a:r>
            <a:endParaRPr lang="en-US" sz="2200" b="1" dirty="0">
              <a:solidFill>
                <a:srgbClr val="21449B"/>
              </a:solidFill>
              <a:highlight>
                <a:srgbClr val="FFFFFF"/>
              </a:highlight>
              <a:latin typeface="Helvetica Neue Light"/>
              <a:ea typeface="Calibri"/>
              <a:cs typeface="Helvetica Neue Light"/>
              <a:sym typeface="Calibri"/>
            </a:endParaRPr>
          </a:p>
          <a:p>
            <a:pPr marL="88900" lvl="0">
              <a:lnSpc>
                <a:spcPct val="150000"/>
              </a:lnSpc>
              <a:buClr>
                <a:srgbClr val="183374"/>
              </a:buClr>
              <a:buSzPct val="100000"/>
            </a:pPr>
            <a:r>
              <a:rPr lang="en-US" sz="1800" dirty="0" smtClean="0">
                <a:solidFill>
                  <a:srgbClr val="21449B"/>
                </a:solidFill>
                <a:highlight>
                  <a:srgbClr val="FFFFFF"/>
                </a:highlight>
                <a:latin typeface="Helvetica Neue Light"/>
                <a:cs typeface="Helvetica Neue Light"/>
              </a:rPr>
              <a:t> </a:t>
            </a:r>
            <a:endParaRPr lang="en-US" sz="1800" kern="1200" dirty="0" smtClean="0">
              <a:solidFill>
                <a:srgbClr val="21449B"/>
              </a:solidFill>
              <a:latin typeface="Helvetica Neue Light"/>
              <a:cs typeface="Helvetica Neue Light"/>
            </a:endParaRPr>
          </a:p>
          <a:p>
            <a:pPr marL="88900" lvl="1">
              <a:lnSpc>
                <a:spcPct val="115000"/>
              </a:lnSpc>
              <a:buClr>
                <a:srgbClr val="183374"/>
              </a:buClr>
              <a:buSzPct val="100000"/>
            </a:pPr>
            <a:endParaRPr lang="en-US" sz="2200" b="1" dirty="0">
              <a:solidFill>
                <a:srgbClr val="21449B"/>
              </a:solidFill>
              <a:highlight>
                <a:srgbClr val="FFFFFF"/>
              </a:highlight>
              <a:latin typeface="Helvetica Neue Light"/>
              <a:ea typeface="Calibri"/>
              <a:cs typeface="Helvetica Neue Light"/>
              <a:sym typeface="Calibri"/>
            </a:endParaRPr>
          </a:p>
          <a:p>
            <a:pPr marL="88900" lvl="7">
              <a:lnSpc>
                <a:spcPct val="115000"/>
              </a:lnSpc>
              <a:buClr>
                <a:srgbClr val="183374"/>
              </a:buClr>
              <a:buSzPct val="100000"/>
            </a:pPr>
            <a:endParaRPr lang="en-US" sz="2200" b="1" u="sng" dirty="0">
              <a:solidFill>
                <a:srgbClr val="21449B"/>
              </a:solidFill>
              <a:highlight>
                <a:srgbClr val="FFFFFF"/>
              </a:highlight>
              <a:latin typeface="Helvetica Neue Light"/>
              <a:ea typeface="Calibri"/>
              <a:cs typeface="Helvetica Neue Light"/>
              <a:sym typeface="Calibri"/>
            </a:endParaRPr>
          </a:p>
          <a:p>
            <a:pPr marL="457200" lvl="8" indent="-368300">
              <a:lnSpc>
                <a:spcPct val="115000"/>
              </a:lnSpc>
              <a:buClr>
                <a:srgbClr val="183374"/>
              </a:buClr>
              <a:buSzPct val="100000"/>
              <a:buFont typeface="Calibri"/>
              <a:buChar char="●"/>
            </a:pPr>
            <a:endParaRPr lang="en-US" sz="2200" b="1" u="sng" dirty="0" smtClean="0">
              <a:solidFill>
                <a:srgbClr val="21449B"/>
              </a:solidFill>
              <a:highlight>
                <a:srgbClr val="FFFFFF"/>
              </a:highlight>
              <a:latin typeface="Helvetica Neue Light"/>
              <a:ea typeface="Calibri"/>
              <a:cs typeface="Helvetica Neue Light"/>
              <a:sym typeface="Calibri"/>
            </a:endParaRPr>
          </a:p>
        </p:txBody>
      </p:sp>
      <p:pic>
        <p:nvPicPr>
          <p:cNvPr id="6" name="Picture 5"/>
          <p:cNvPicPr>
            <a:picLocks noChangeAspect="1"/>
          </p:cNvPicPr>
          <p:nvPr/>
        </p:nvPicPr>
        <p:blipFill>
          <a:blip r:embed="rId3"/>
          <a:stretch>
            <a:fillRect/>
          </a:stretch>
        </p:blipFill>
        <p:spPr>
          <a:xfrm>
            <a:off x="5839425" y="1389715"/>
            <a:ext cx="2594073" cy="2141675"/>
          </a:xfrm>
          <a:prstGeom prst="rect">
            <a:avLst/>
          </a:prstGeom>
        </p:spPr>
      </p:pic>
      <p:pic>
        <p:nvPicPr>
          <p:cNvPr id="7" name="Picture 6"/>
          <p:cNvPicPr>
            <a:picLocks noChangeAspect="1"/>
          </p:cNvPicPr>
          <p:nvPr/>
        </p:nvPicPr>
        <p:blipFill>
          <a:blip r:embed="rId4"/>
          <a:stretch>
            <a:fillRect/>
          </a:stretch>
        </p:blipFill>
        <p:spPr>
          <a:xfrm>
            <a:off x="6039114" y="3662510"/>
            <a:ext cx="2394384" cy="309799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2" y="318700"/>
            <a:ext cx="8772771"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Aging temperature and creep</a:t>
            </a:r>
            <a:endParaRPr lang="en-US" sz="4800" cap="small" dirty="0">
              <a:solidFill>
                <a:srgbClr val="FFFFFF"/>
              </a:solidFill>
              <a:latin typeface="Helvetica Neue Light"/>
              <a:ea typeface="Helvetica Neue"/>
              <a:cs typeface="Helvetica Neue Light"/>
              <a:sym typeface="Helvetica Neue"/>
            </a:endParaRPr>
          </a:p>
        </p:txBody>
      </p:sp>
      <p:pic>
        <p:nvPicPr>
          <p:cNvPr id="2" name="Picture 1"/>
          <p:cNvPicPr>
            <a:picLocks noChangeAspect="1"/>
          </p:cNvPicPr>
          <p:nvPr/>
        </p:nvPicPr>
        <p:blipFill>
          <a:blip r:embed="rId3"/>
          <a:stretch>
            <a:fillRect/>
          </a:stretch>
        </p:blipFill>
        <p:spPr>
          <a:xfrm>
            <a:off x="0" y="2218367"/>
            <a:ext cx="9144000" cy="4639633"/>
          </a:xfrm>
          <a:prstGeom prst="rect">
            <a:avLst/>
          </a:prstGeom>
        </p:spPr>
      </p:pic>
    </p:spTree>
    <p:extLst>
      <p:ext uri="{BB962C8B-B14F-4D97-AF65-F5344CB8AC3E}">
        <p14:creationId xmlns:p14="http://schemas.microsoft.com/office/powerpoint/2010/main" val="132843033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6" name="Rectangle 5"/>
          <p:cNvSpPr/>
          <p:nvPr/>
        </p:nvSpPr>
        <p:spPr>
          <a:xfrm>
            <a:off x="30968" y="5947989"/>
            <a:ext cx="4521675" cy="910011"/>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2" y="318700"/>
            <a:ext cx="9144002"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400" cap="small" dirty="0" smtClean="0">
                <a:solidFill>
                  <a:srgbClr val="FFFFFF"/>
                </a:solidFill>
                <a:latin typeface="Helvetica Neue Light"/>
                <a:ea typeface="Helvetica Neue"/>
                <a:cs typeface="Helvetica Neue Light"/>
                <a:sym typeface="Helvetica Neue"/>
              </a:rPr>
              <a:t>Aging &amp; creep on microstructure</a:t>
            </a:r>
            <a:endParaRPr lang="en-US" sz="4400" cap="small" dirty="0">
              <a:solidFill>
                <a:srgbClr val="FFFFFF"/>
              </a:solidFill>
              <a:latin typeface="Helvetica Neue Light"/>
              <a:ea typeface="Helvetica Neue"/>
              <a:cs typeface="Helvetica Neue Light"/>
              <a:sym typeface="Helvetica Neue"/>
            </a:endParaRPr>
          </a:p>
        </p:txBody>
      </p:sp>
      <p:pic>
        <p:nvPicPr>
          <p:cNvPr id="3" name="Picture 2"/>
          <p:cNvPicPr>
            <a:picLocks noChangeAspect="1"/>
          </p:cNvPicPr>
          <p:nvPr/>
        </p:nvPicPr>
        <p:blipFill>
          <a:blip r:embed="rId3"/>
          <a:stretch>
            <a:fillRect/>
          </a:stretch>
        </p:blipFill>
        <p:spPr>
          <a:xfrm>
            <a:off x="1021041" y="1412652"/>
            <a:ext cx="7067880" cy="5303490"/>
          </a:xfrm>
          <a:prstGeom prst="rect">
            <a:avLst/>
          </a:prstGeom>
        </p:spPr>
      </p:pic>
    </p:spTree>
    <p:extLst>
      <p:ext uri="{BB962C8B-B14F-4D97-AF65-F5344CB8AC3E}">
        <p14:creationId xmlns:p14="http://schemas.microsoft.com/office/powerpoint/2010/main" val="171804737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2" y="318700"/>
            <a:ext cx="8772771"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000" cap="small" dirty="0" smtClean="0">
                <a:solidFill>
                  <a:srgbClr val="FFFFFF"/>
                </a:solidFill>
                <a:latin typeface="Helvetica Neue Light"/>
                <a:ea typeface="Helvetica Neue"/>
                <a:cs typeface="Helvetica Neue Light"/>
                <a:sym typeface="Helvetica Neue"/>
              </a:rPr>
              <a:t>Aging and creep on microstructure</a:t>
            </a:r>
            <a:endParaRPr lang="en-US" sz="4000" cap="small" dirty="0">
              <a:solidFill>
                <a:srgbClr val="FFFFFF"/>
              </a:solidFill>
              <a:latin typeface="Helvetica Neue Light"/>
              <a:ea typeface="Helvetica Neue"/>
              <a:cs typeface="Helvetica Neue Light"/>
              <a:sym typeface="Helvetica Neue"/>
            </a:endParaRPr>
          </a:p>
        </p:txBody>
      </p:sp>
      <p:pic>
        <p:nvPicPr>
          <p:cNvPr id="2" name="Picture 1"/>
          <p:cNvPicPr>
            <a:picLocks noChangeAspect="1"/>
          </p:cNvPicPr>
          <p:nvPr/>
        </p:nvPicPr>
        <p:blipFill>
          <a:blip r:embed="rId3"/>
          <a:stretch>
            <a:fillRect/>
          </a:stretch>
        </p:blipFill>
        <p:spPr>
          <a:xfrm>
            <a:off x="19537" y="1543538"/>
            <a:ext cx="8905760" cy="3877431"/>
          </a:xfrm>
          <a:prstGeom prst="rect">
            <a:avLst/>
          </a:prstGeom>
        </p:spPr>
      </p:pic>
    </p:spTree>
    <p:extLst>
      <p:ext uri="{BB962C8B-B14F-4D97-AF65-F5344CB8AC3E}">
        <p14:creationId xmlns:p14="http://schemas.microsoft.com/office/powerpoint/2010/main" val="217933142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2" y="318700"/>
            <a:ext cx="8772771"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000" cap="small" dirty="0" smtClean="0">
                <a:solidFill>
                  <a:srgbClr val="FFFFFF"/>
                </a:solidFill>
                <a:latin typeface="Helvetica Neue Light"/>
                <a:ea typeface="Helvetica Neue"/>
                <a:cs typeface="Helvetica Neue Light"/>
                <a:sym typeface="Helvetica Neue"/>
              </a:rPr>
              <a:t>Aging and creep on microstructure</a:t>
            </a:r>
            <a:endParaRPr lang="en-US" sz="4000" cap="small" dirty="0">
              <a:solidFill>
                <a:srgbClr val="FFFFFF"/>
              </a:solidFill>
              <a:latin typeface="Helvetica Neue Light"/>
              <a:ea typeface="Helvetica Neue"/>
              <a:cs typeface="Helvetica Neue Light"/>
              <a:sym typeface="Helvetica Neue"/>
            </a:endParaRPr>
          </a:p>
        </p:txBody>
      </p:sp>
      <p:pic>
        <p:nvPicPr>
          <p:cNvPr id="3" name="Picture 2"/>
          <p:cNvPicPr>
            <a:picLocks noChangeAspect="1"/>
          </p:cNvPicPr>
          <p:nvPr/>
        </p:nvPicPr>
        <p:blipFill>
          <a:blip r:embed="rId3"/>
          <a:stretch>
            <a:fillRect/>
          </a:stretch>
        </p:blipFill>
        <p:spPr>
          <a:xfrm>
            <a:off x="32665" y="1800594"/>
            <a:ext cx="9164268" cy="2854444"/>
          </a:xfrm>
          <a:prstGeom prst="rect">
            <a:avLst/>
          </a:prstGeom>
        </p:spPr>
      </p:pic>
    </p:spTree>
    <p:extLst>
      <p:ext uri="{BB962C8B-B14F-4D97-AF65-F5344CB8AC3E}">
        <p14:creationId xmlns:p14="http://schemas.microsoft.com/office/powerpoint/2010/main" val="239851267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1" y="318700"/>
            <a:ext cx="6817498"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T-bone microstructure</a:t>
            </a:r>
            <a:endParaRPr lang="en-US" sz="4800" cap="small" dirty="0">
              <a:solidFill>
                <a:srgbClr val="FFFFFF"/>
              </a:solidFill>
              <a:latin typeface="Helvetica Neue Light"/>
              <a:ea typeface="Helvetica Neue"/>
              <a:cs typeface="Helvetica Neue Light"/>
              <a:sym typeface="Helvetica Neue"/>
            </a:endParaRPr>
          </a:p>
        </p:txBody>
      </p:sp>
      <p:pic>
        <p:nvPicPr>
          <p:cNvPr id="2" name="Picture 1"/>
          <p:cNvPicPr>
            <a:picLocks noChangeAspect="1"/>
          </p:cNvPicPr>
          <p:nvPr/>
        </p:nvPicPr>
        <p:blipFill>
          <a:blip r:embed="rId3"/>
          <a:stretch>
            <a:fillRect/>
          </a:stretch>
        </p:blipFill>
        <p:spPr>
          <a:xfrm>
            <a:off x="0" y="1914769"/>
            <a:ext cx="9198274" cy="3381131"/>
          </a:xfrm>
          <a:prstGeom prst="rect">
            <a:avLst/>
          </a:prstGeom>
        </p:spPr>
      </p:pic>
    </p:spTree>
    <p:extLst>
      <p:ext uri="{BB962C8B-B14F-4D97-AF65-F5344CB8AC3E}">
        <p14:creationId xmlns:p14="http://schemas.microsoft.com/office/powerpoint/2010/main" val="294223552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2" y="318700"/>
            <a:ext cx="6817499"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T-bone microstructure</a:t>
            </a:r>
            <a:endParaRPr lang="en-US" sz="4800" cap="small" dirty="0">
              <a:solidFill>
                <a:srgbClr val="FFFFFF"/>
              </a:solidFill>
              <a:latin typeface="Helvetica Neue Light"/>
              <a:ea typeface="Helvetica Neue"/>
              <a:cs typeface="Helvetica Neue Light"/>
              <a:sym typeface="Helvetica Neue"/>
            </a:endParaRPr>
          </a:p>
        </p:txBody>
      </p:sp>
      <p:pic>
        <p:nvPicPr>
          <p:cNvPr id="3" name="Picture 2"/>
          <p:cNvPicPr>
            <a:picLocks noChangeAspect="1"/>
          </p:cNvPicPr>
          <p:nvPr/>
        </p:nvPicPr>
        <p:blipFill>
          <a:blip r:embed="rId3"/>
          <a:stretch>
            <a:fillRect/>
          </a:stretch>
        </p:blipFill>
        <p:spPr>
          <a:xfrm>
            <a:off x="155575" y="1698869"/>
            <a:ext cx="8763000" cy="4241800"/>
          </a:xfrm>
          <a:prstGeom prst="rect">
            <a:avLst/>
          </a:prstGeom>
        </p:spPr>
      </p:pic>
    </p:spTree>
    <p:extLst>
      <p:ext uri="{BB962C8B-B14F-4D97-AF65-F5344CB8AC3E}">
        <p14:creationId xmlns:p14="http://schemas.microsoft.com/office/powerpoint/2010/main" val="154164744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1" y="318700"/>
            <a:ext cx="7621082"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T-bone microstructure</a:t>
            </a:r>
            <a:endParaRPr lang="en-US" sz="4800" cap="small" dirty="0">
              <a:solidFill>
                <a:srgbClr val="FFFFFF"/>
              </a:solidFill>
              <a:latin typeface="Helvetica Neue Light"/>
              <a:ea typeface="Helvetica Neue"/>
              <a:cs typeface="Helvetica Neue Light"/>
              <a:sym typeface="Helvetica Neue"/>
            </a:endParaRPr>
          </a:p>
        </p:txBody>
      </p:sp>
      <p:pic>
        <p:nvPicPr>
          <p:cNvPr id="2" name="Picture 1"/>
          <p:cNvPicPr>
            <a:picLocks noChangeAspect="1"/>
          </p:cNvPicPr>
          <p:nvPr/>
        </p:nvPicPr>
        <p:blipFill>
          <a:blip r:embed="rId3"/>
          <a:stretch>
            <a:fillRect/>
          </a:stretch>
        </p:blipFill>
        <p:spPr>
          <a:xfrm>
            <a:off x="155574" y="2471430"/>
            <a:ext cx="8988425" cy="3051117"/>
          </a:xfrm>
          <a:prstGeom prst="rect">
            <a:avLst/>
          </a:prstGeom>
        </p:spPr>
      </p:pic>
    </p:spTree>
    <p:extLst>
      <p:ext uri="{BB962C8B-B14F-4D97-AF65-F5344CB8AC3E}">
        <p14:creationId xmlns:p14="http://schemas.microsoft.com/office/powerpoint/2010/main" val="294181508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1" y="318700"/>
            <a:ext cx="4795577"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Summary</a:t>
            </a:r>
            <a:endParaRPr lang="en-US" sz="4800" cap="small" dirty="0">
              <a:solidFill>
                <a:srgbClr val="FFFFFF"/>
              </a:solidFill>
              <a:latin typeface="Helvetica Neue Light"/>
              <a:ea typeface="Helvetica Neue"/>
              <a:cs typeface="Helvetica Neue Light"/>
              <a:sym typeface="Helvetica Neue"/>
            </a:endParaRPr>
          </a:p>
        </p:txBody>
      </p:sp>
      <p:sp>
        <p:nvSpPr>
          <p:cNvPr id="5" name="Shape 113"/>
          <p:cNvSpPr txBox="1"/>
          <p:nvPr/>
        </p:nvSpPr>
        <p:spPr>
          <a:xfrm>
            <a:off x="274615" y="1294586"/>
            <a:ext cx="8988299" cy="5033999"/>
          </a:xfrm>
          <a:prstGeom prst="rect">
            <a:avLst/>
          </a:prstGeom>
          <a:noFill/>
          <a:ln>
            <a:noFill/>
          </a:ln>
        </p:spPr>
        <p:txBody>
          <a:bodyPr lIns="91425" tIns="91425" rIns="91425" bIns="91425" anchor="t" anchorCtr="0">
            <a:noAutofit/>
          </a:bodyPr>
          <a:lstStyle/>
          <a:p>
            <a:pPr marL="457200" lvl="0" indent="-368300">
              <a:lnSpc>
                <a:spcPct val="200000"/>
              </a:lnSpc>
              <a:buClr>
                <a:srgbClr val="183374"/>
              </a:buClr>
              <a:buSzPct val="100000"/>
              <a:buFont typeface="Calibri"/>
              <a:buChar char="●"/>
            </a:pPr>
            <a:r>
              <a:rPr lang="en-US" sz="2200" dirty="0" smtClean="0">
                <a:solidFill>
                  <a:srgbClr val="21449B"/>
                </a:solidFill>
                <a:highlight>
                  <a:srgbClr val="FFFFFF"/>
                </a:highlight>
                <a:latin typeface="Helvetica Neue Light"/>
                <a:ea typeface="Calibri"/>
                <a:cs typeface="Helvetica Neue Light"/>
                <a:sym typeface="Calibri"/>
              </a:rPr>
              <a:t>Increased precipitation with aging time </a:t>
            </a:r>
          </a:p>
          <a:p>
            <a:pPr marL="457200" lvl="0" indent="-368300">
              <a:lnSpc>
                <a:spcPct val="200000"/>
              </a:lnSpc>
              <a:buClr>
                <a:srgbClr val="183374"/>
              </a:buClr>
              <a:buSzPct val="100000"/>
              <a:buFont typeface="Calibri"/>
              <a:buChar char="●"/>
            </a:pPr>
            <a:r>
              <a:rPr lang="en-US" sz="2200" kern="1200" dirty="0" smtClean="0">
                <a:solidFill>
                  <a:srgbClr val="21449B"/>
                </a:solidFill>
                <a:highlight>
                  <a:srgbClr val="FFFFFF"/>
                </a:highlight>
                <a:latin typeface="Helvetica Neue Light"/>
                <a:cs typeface="Helvetica Neue Light"/>
              </a:rPr>
              <a:t>Presence </a:t>
            </a:r>
            <a:r>
              <a:rPr lang="en-US" sz="2200" kern="1200" dirty="0">
                <a:solidFill>
                  <a:srgbClr val="21449B"/>
                </a:solidFill>
                <a:highlight>
                  <a:srgbClr val="FFFFFF"/>
                </a:highlight>
                <a:latin typeface="Helvetica Neue Light"/>
                <a:cs typeface="Helvetica Neue Light"/>
              </a:rPr>
              <a:t>of </a:t>
            </a:r>
            <a:r>
              <a:rPr lang="en-US" sz="2200" kern="1200" dirty="0">
                <a:solidFill>
                  <a:srgbClr val="21449B"/>
                </a:solidFill>
                <a:latin typeface="Helvetica Neue Light"/>
                <a:cs typeface="Helvetica Neue Light"/>
              </a:rPr>
              <a:t>γ’-Ni</a:t>
            </a:r>
            <a:r>
              <a:rPr lang="en-US" sz="2200" kern="1200" baseline="-25000" dirty="0">
                <a:solidFill>
                  <a:srgbClr val="21449B"/>
                </a:solidFill>
                <a:latin typeface="Helvetica Neue Light"/>
                <a:cs typeface="Helvetica Neue Light"/>
              </a:rPr>
              <a:t>3</a:t>
            </a:r>
            <a:r>
              <a:rPr lang="en-US" sz="2200" kern="1200" dirty="0">
                <a:solidFill>
                  <a:srgbClr val="21449B"/>
                </a:solidFill>
                <a:latin typeface="Helvetica Neue Light"/>
                <a:cs typeface="Helvetica Neue Light"/>
              </a:rPr>
              <a:t>Al (L1</a:t>
            </a:r>
            <a:r>
              <a:rPr lang="en-US" sz="2200" kern="1200" baseline="-25000" dirty="0">
                <a:solidFill>
                  <a:srgbClr val="21449B"/>
                </a:solidFill>
                <a:latin typeface="Helvetica Neue Light"/>
                <a:cs typeface="Helvetica Neue Light"/>
              </a:rPr>
              <a:t>2</a:t>
            </a:r>
            <a:r>
              <a:rPr lang="en-US" sz="2200" kern="1200" dirty="0">
                <a:solidFill>
                  <a:srgbClr val="21449B"/>
                </a:solidFill>
                <a:latin typeface="Helvetica Neue Light"/>
                <a:cs typeface="Helvetica Neue Light"/>
              </a:rPr>
              <a:t>) </a:t>
            </a:r>
            <a:r>
              <a:rPr lang="en-US" sz="2200" kern="1200" dirty="0" smtClean="0">
                <a:solidFill>
                  <a:srgbClr val="21449B"/>
                </a:solidFill>
                <a:latin typeface="Helvetica Neue Light"/>
                <a:cs typeface="Helvetica Neue Light"/>
              </a:rPr>
              <a:t>at 760°</a:t>
            </a:r>
            <a:r>
              <a:rPr lang="en-US" sz="2200" kern="1200" dirty="0">
                <a:solidFill>
                  <a:srgbClr val="21449B"/>
                </a:solidFill>
                <a:latin typeface="Helvetica Neue Light"/>
                <a:cs typeface="Helvetica Neue Light"/>
              </a:rPr>
              <a:t>C</a:t>
            </a:r>
          </a:p>
          <a:p>
            <a:pPr marL="457200" lvl="1" indent="-368300">
              <a:lnSpc>
                <a:spcPct val="200000"/>
              </a:lnSpc>
              <a:buClr>
                <a:srgbClr val="183374"/>
              </a:buClr>
              <a:buSzPct val="100000"/>
              <a:buFont typeface="Calibri"/>
              <a:buChar char="●"/>
            </a:pPr>
            <a:r>
              <a:rPr lang="en-US" sz="2200" dirty="0" smtClean="0">
                <a:solidFill>
                  <a:srgbClr val="21449B"/>
                </a:solidFill>
                <a:highlight>
                  <a:srgbClr val="FFFFFF"/>
                </a:highlight>
                <a:latin typeface="Helvetica Neue Light"/>
                <a:ea typeface="Calibri"/>
                <a:cs typeface="Helvetica Neue Light"/>
                <a:sym typeface="Calibri"/>
              </a:rPr>
              <a:t>Area </a:t>
            </a:r>
            <a:r>
              <a:rPr lang="en-US" sz="2200" dirty="0">
                <a:solidFill>
                  <a:srgbClr val="21449B"/>
                </a:solidFill>
                <a:highlight>
                  <a:srgbClr val="FFFFFF"/>
                </a:highlight>
                <a:latin typeface="Helvetica Neue Light"/>
                <a:ea typeface="Calibri"/>
                <a:cs typeface="Helvetica Neue Light"/>
                <a:sym typeface="Calibri"/>
              </a:rPr>
              <a:t>fraction grain boundary </a:t>
            </a:r>
            <a:r>
              <a:rPr lang="en-US" sz="2200" dirty="0" smtClean="0">
                <a:solidFill>
                  <a:srgbClr val="21449B"/>
                </a:solidFill>
                <a:highlight>
                  <a:srgbClr val="FFFFFF"/>
                </a:highlight>
                <a:latin typeface="Helvetica Neue Light"/>
                <a:ea typeface="Calibri"/>
                <a:cs typeface="Helvetica Neue Light"/>
                <a:sym typeface="Calibri"/>
              </a:rPr>
              <a:t>coverage increased with aging time</a:t>
            </a:r>
          </a:p>
          <a:p>
            <a:pPr marL="457200" lvl="1" indent="-368300">
              <a:lnSpc>
                <a:spcPct val="200000"/>
              </a:lnSpc>
              <a:buClr>
                <a:srgbClr val="183374"/>
              </a:buClr>
              <a:buSzPct val="100000"/>
              <a:buFont typeface="Calibri"/>
              <a:buChar char="●"/>
            </a:pPr>
            <a:r>
              <a:rPr lang="en-US" sz="2200" dirty="0" smtClean="0">
                <a:solidFill>
                  <a:srgbClr val="21449B"/>
                </a:solidFill>
                <a:highlight>
                  <a:srgbClr val="FFFFFF"/>
                </a:highlight>
                <a:latin typeface="Helvetica Neue Light"/>
                <a:ea typeface="Calibri"/>
                <a:cs typeface="Helvetica Neue Light"/>
                <a:sym typeface="Calibri"/>
              </a:rPr>
              <a:t>Tensile values significantly lower for room temperature results</a:t>
            </a:r>
          </a:p>
          <a:p>
            <a:pPr marL="457200" lvl="1" indent="-368300">
              <a:lnSpc>
                <a:spcPct val="200000"/>
              </a:lnSpc>
              <a:buClr>
                <a:srgbClr val="183374"/>
              </a:buClr>
              <a:buSzPct val="100000"/>
              <a:buFont typeface="Calibri"/>
              <a:buChar char="●"/>
            </a:pPr>
            <a:r>
              <a:rPr lang="en-US" sz="2200" dirty="0" smtClean="0">
                <a:solidFill>
                  <a:srgbClr val="21449B"/>
                </a:solidFill>
                <a:highlight>
                  <a:srgbClr val="FFFFFF"/>
                </a:highlight>
                <a:latin typeface="Helvetica Neue Light"/>
                <a:ea typeface="Calibri"/>
                <a:cs typeface="Helvetica Neue Light"/>
                <a:sym typeface="Calibri"/>
              </a:rPr>
              <a:t>Particle diameters and density increases with aging condition</a:t>
            </a:r>
          </a:p>
          <a:p>
            <a:pPr marL="457200" lvl="1" indent="-368300">
              <a:lnSpc>
                <a:spcPct val="200000"/>
              </a:lnSpc>
              <a:buClr>
                <a:srgbClr val="183374"/>
              </a:buClr>
              <a:buSzPct val="100000"/>
              <a:buFont typeface="Calibri"/>
              <a:buChar char="●"/>
            </a:pPr>
            <a:r>
              <a:rPr lang="en-US" sz="2200" dirty="0" smtClean="0">
                <a:solidFill>
                  <a:srgbClr val="21449B"/>
                </a:solidFill>
                <a:highlight>
                  <a:srgbClr val="FFFFFF"/>
                </a:highlight>
                <a:latin typeface="Helvetica Neue Light"/>
                <a:ea typeface="Calibri"/>
                <a:cs typeface="Helvetica Neue Light"/>
                <a:sym typeface="Calibri"/>
              </a:rPr>
              <a:t>Precipitate structure along T-bone samples</a:t>
            </a:r>
          </a:p>
          <a:p>
            <a:pPr marL="457200" lvl="1" indent="-368300">
              <a:lnSpc>
                <a:spcPct val="200000"/>
              </a:lnSpc>
              <a:buClr>
                <a:srgbClr val="183374"/>
              </a:buClr>
              <a:buSzPct val="100000"/>
              <a:buFont typeface="Calibri"/>
              <a:buChar char="●"/>
            </a:pPr>
            <a:endParaRPr lang="en-US" sz="2200" dirty="0" smtClean="0">
              <a:solidFill>
                <a:srgbClr val="21449B"/>
              </a:solidFill>
              <a:highlight>
                <a:srgbClr val="FFFFFF"/>
              </a:highlight>
              <a:latin typeface="Helvetica Neue Light"/>
              <a:ea typeface="Calibri"/>
              <a:cs typeface="Helvetica Neue Light"/>
              <a:sym typeface="Calibri"/>
            </a:endParaRPr>
          </a:p>
          <a:p>
            <a:pPr marL="457200" lvl="1" indent="-368300">
              <a:lnSpc>
                <a:spcPct val="200000"/>
              </a:lnSpc>
              <a:buClr>
                <a:srgbClr val="183374"/>
              </a:buClr>
              <a:buSzPct val="100000"/>
              <a:buFont typeface="Calibri"/>
              <a:buChar char="●"/>
            </a:pPr>
            <a:endParaRPr lang="en-US" sz="2200" dirty="0">
              <a:solidFill>
                <a:srgbClr val="21449B"/>
              </a:solidFill>
              <a:highlight>
                <a:srgbClr val="FFFFFF"/>
              </a:highlight>
              <a:latin typeface="Helvetica Neue Light"/>
              <a:ea typeface="Calibri"/>
              <a:cs typeface="Helvetica Neue Light"/>
              <a:sym typeface="Calibri"/>
            </a:endParaRPr>
          </a:p>
          <a:p>
            <a:pPr marL="685800" lvl="2">
              <a:lnSpc>
                <a:spcPct val="200000"/>
              </a:lnSpc>
              <a:buClr>
                <a:srgbClr val="212121"/>
              </a:buClr>
            </a:pPr>
            <a:endParaRPr lang="en-US" sz="2200" dirty="0">
              <a:solidFill>
                <a:srgbClr val="21449B"/>
              </a:solidFill>
              <a:highlight>
                <a:srgbClr val="FFFFFF"/>
              </a:highlight>
              <a:latin typeface="Helvetica Neue Light"/>
              <a:cs typeface="Helvetica Neue Light"/>
            </a:endParaRPr>
          </a:p>
        </p:txBody>
      </p:sp>
    </p:spTree>
    <p:extLst>
      <p:ext uri="{BB962C8B-B14F-4D97-AF65-F5344CB8AC3E}">
        <p14:creationId xmlns:p14="http://schemas.microsoft.com/office/powerpoint/2010/main" val="334839429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20163" y="3596490"/>
            <a:ext cx="4862348" cy="2393915"/>
          </a:xfrm>
          <a:prstGeom prst="rect">
            <a:avLst/>
          </a:prstGeom>
        </p:spPr>
      </p:pic>
      <p:sp>
        <p:nvSpPr>
          <p:cNvPr id="113" name="Shape 113"/>
          <p:cNvSpPr txBox="1"/>
          <p:nvPr/>
        </p:nvSpPr>
        <p:spPr>
          <a:xfrm>
            <a:off x="274615" y="1398250"/>
            <a:ext cx="8988299" cy="2353135"/>
          </a:xfrm>
          <a:prstGeom prst="rect">
            <a:avLst/>
          </a:prstGeom>
          <a:noFill/>
          <a:ln>
            <a:noFill/>
          </a:ln>
        </p:spPr>
        <p:txBody>
          <a:bodyPr lIns="91425" tIns="91425" rIns="91425" bIns="91425" anchor="t" anchorCtr="0">
            <a:noAutofit/>
          </a:bodyPr>
          <a:lstStyle/>
          <a:p>
            <a:pPr marL="88900" lvl="0">
              <a:lnSpc>
                <a:spcPct val="200000"/>
              </a:lnSpc>
              <a:buClr>
                <a:srgbClr val="183374"/>
              </a:buClr>
              <a:buSzPct val="100000"/>
            </a:pPr>
            <a:r>
              <a:rPr lang="en-US" sz="2200" dirty="0" smtClean="0">
                <a:solidFill>
                  <a:srgbClr val="21449B"/>
                </a:solidFill>
                <a:highlight>
                  <a:srgbClr val="FFFFFF"/>
                </a:highlight>
                <a:latin typeface="Helvetica Neue Light"/>
                <a:ea typeface="Calibri"/>
                <a:cs typeface="Helvetica Neue Light"/>
                <a:sym typeface="Calibri"/>
              </a:rPr>
              <a:t>1) Longer-term creep tests</a:t>
            </a:r>
            <a:endParaRPr lang="en-US" sz="2200" dirty="0">
              <a:solidFill>
                <a:srgbClr val="21449B"/>
              </a:solidFill>
              <a:highlight>
                <a:srgbClr val="FFFFFF"/>
              </a:highlight>
              <a:latin typeface="Helvetica Neue Light"/>
              <a:ea typeface="Calibri"/>
              <a:cs typeface="Helvetica Neue Light"/>
              <a:sym typeface="Calibri"/>
            </a:endParaRPr>
          </a:p>
          <a:p>
            <a:pPr marL="88900" lvl="0">
              <a:lnSpc>
                <a:spcPct val="200000"/>
              </a:lnSpc>
              <a:buClr>
                <a:srgbClr val="183374"/>
              </a:buClr>
              <a:buSzPct val="100000"/>
            </a:pPr>
            <a:r>
              <a:rPr lang="en-US" sz="2200" kern="1200" dirty="0" smtClean="0">
                <a:solidFill>
                  <a:srgbClr val="21449B"/>
                </a:solidFill>
                <a:highlight>
                  <a:srgbClr val="FFFFFF"/>
                </a:highlight>
                <a:latin typeface="Helvetica Neue Light"/>
                <a:cs typeface="Helvetica Neue Light"/>
              </a:rPr>
              <a:t>2) Presence </a:t>
            </a:r>
            <a:r>
              <a:rPr lang="en-US" sz="2200" kern="1200" dirty="0">
                <a:solidFill>
                  <a:srgbClr val="21449B"/>
                </a:solidFill>
                <a:highlight>
                  <a:srgbClr val="FFFFFF"/>
                </a:highlight>
                <a:latin typeface="Helvetica Neue Light"/>
                <a:cs typeface="Helvetica Neue Light"/>
              </a:rPr>
              <a:t>of </a:t>
            </a:r>
            <a:r>
              <a:rPr lang="en-US" sz="2200" kern="1200" dirty="0">
                <a:solidFill>
                  <a:srgbClr val="21449B"/>
                </a:solidFill>
                <a:latin typeface="Helvetica Neue Light"/>
                <a:cs typeface="Helvetica Neue Light"/>
              </a:rPr>
              <a:t>γ’-Ni</a:t>
            </a:r>
            <a:r>
              <a:rPr lang="en-US" sz="2200" kern="1200" baseline="-25000" dirty="0">
                <a:solidFill>
                  <a:srgbClr val="21449B"/>
                </a:solidFill>
                <a:latin typeface="Helvetica Neue Light"/>
                <a:cs typeface="Helvetica Neue Light"/>
              </a:rPr>
              <a:t>3</a:t>
            </a:r>
            <a:r>
              <a:rPr lang="en-US" sz="2200" kern="1200" dirty="0">
                <a:solidFill>
                  <a:srgbClr val="21449B"/>
                </a:solidFill>
                <a:latin typeface="Helvetica Neue Light"/>
                <a:cs typeface="Helvetica Neue Light"/>
              </a:rPr>
              <a:t>Al (L1</a:t>
            </a:r>
            <a:r>
              <a:rPr lang="en-US" sz="2200" kern="1200" baseline="-25000" dirty="0">
                <a:solidFill>
                  <a:srgbClr val="21449B"/>
                </a:solidFill>
                <a:latin typeface="Helvetica Neue Light"/>
                <a:cs typeface="Helvetica Neue Light"/>
              </a:rPr>
              <a:t>2</a:t>
            </a:r>
            <a:r>
              <a:rPr lang="en-US" sz="2200" kern="1200" dirty="0">
                <a:solidFill>
                  <a:srgbClr val="21449B"/>
                </a:solidFill>
                <a:latin typeface="Helvetica Neue Light"/>
                <a:cs typeface="Helvetica Neue Light"/>
              </a:rPr>
              <a:t>) </a:t>
            </a:r>
            <a:r>
              <a:rPr lang="en-US" sz="2200" kern="1200" dirty="0" smtClean="0">
                <a:solidFill>
                  <a:srgbClr val="21449B"/>
                </a:solidFill>
                <a:latin typeface="Helvetica Neue Light"/>
                <a:cs typeface="Helvetica Neue Light"/>
              </a:rPr>
              <a:t>between </a:t>
            </a:r>
            <a:r>
              <a:rPr lang="en-US" sz="2200" kern="1200" dirty="0">
                <a:solidFill>
                  <a:srgbClr val="21449B"/>
                </a:solidFill>
                <a:latin typeface="Helvetica Neue Light"/>
                <a:cs typeface="Helvetica Neue Light"/>
              </a:rPr>
              <a:t>760°</a:t>
            </a:r>
            <a:r>
              <a:rPr lang="en-US" sz="2200" kern="1200" dirty="0" smtClean="0">
                <a:solidFill>
                  <a:srgbClr val="21449B"/>
                </a:solidFill>
                <a:latin typeface="Helvetica Neue Light"/>
                <a:cs typeface="Helvetica Neue Light"/>
              </a:rPr>
              <a:t>C and 800</a:t>
            </a:r>
            <a:r>
              <a:rPr lang="en-US" sz="2200" kern="1200" dirty="0">
                <a:solidFill>
                  <a:srgbClr val="21449B"/>
                </a:solidFill>
                <a:latin typeface="Helvetica Neue Light"/>
                <a:cs typeface="Helvetica Neue Light"/>
              </a:rPr>
              <a:t>°C</a:t>
            </a:r>
          </a:p>
          <a:p>
            <a:pPr marL="88900" lvl="1">
              <a:lnSpc>
                <a:spcPct val="200000"/>
              </a:lnSpc>
              <a:buClr>
                <a:srgbClr val="183374"/>
              </a:buClr>
              <a:buSzPct val="100000"/>
            </a:pPr>
            <a:r>
              <a:rPr lang="en-US" sz="2200" dirty="0" smtClean="0">
                <a:solidFill>
                  <a:srgbClr val="21449B"/>
                </a:solidFill>
                <a:highlight>
                  <a:srgbClr val="FFFFFF"/>
                </a:highlight>
                <a:latin typeface="Helvetica Neue Light"/>
                <a:ea typeface="Calibri"/>
                <a:cs typeface="Helvetica Neue Light"/>
                <a:sym typeface="Calibri"/>
              </a:rPr>
              <a:t>3) Effect on microstructure and creep properties with addition of silicon </a:t>
            </a:r>
            <a:endParaRPr lang="en-US" sz="2200" dirty="0">
              <a:solidFill>
                <a:srgbClr val="21449B"/>
              </a:solidFill>
              <a:highlight>
                <a:srgbClr val="FFFFFF"/>
              </a:highlight>
              <a:latin typeface="Helvetica Neue Light"/>
              <a:ea typeface="Calibri"/>
              <a:cs typeface="Helvetica Neue Light"/>
              <a:sym typeface="Calibri"/>
            </a:endParaRPr>
          </a:p>
          <a:p>
            <a:pPr marL="457200" lvl="1" indent="-368300">
              <a:lnSpc>
                <a:spcPct val="200000"/>
              </a:lnSpc>
              <a:buClr>
                <a:srgbClr val="183374"/>
              </a:buClr>
              <a:buSzPct val="100000"/>
              <a:buFont typeface="Calibri"/>
              <a:buChar char="●"/>
            </a:pPr>
            <a:endParaRPr lang="en-US" sz="2200" dirty="0">
              <a:solidFill>
                <a:srgbClr val="21449B"/>
              </a:solidFill>
              <a:highlight>
                <a:srgbClr val="FFFFFF"/>
              </a:highlight>
              <a:latin typeface="Helvetica Neue Light"/>
              <a:ea typeface="Calibri"/>
              <a:cs typeface="Helvetica Neue Light"/>
              <a:sym typeface="Calibri"/>
            </a:endParaRPr>
          </a:p>
          <a:p>
            <a:pPr marL="457200" lvl="1" indent="-368300">
              <a:lnSpc>
                <a:spcPct val="200000"/>
              </a:lnSpc>
              <a:buClr>
                <a:srgbClr val="183374"/>
              </a:buClr>
              <a:buSzPct val="100000"/>
              <a:buFont typeface="Calibri"/>
              <a:buChar char="●"/>
            </a:pPr>
            <a:endParaRPr lang="en-US" sz="2200" dirty="0">
              <a:solidFill>
                <a:srgbClr val="21449B"/>
              </a:solidFill>
              <a:highlight>
                <a:srgbClr val="FFFFFF"/>
              </a:highlight>
              <a:latin typeface="Helvetica Neue Light"/>
              <a:ea typeface="Calibri"/>
              <a:cs typeface="Helvetica Neue Light"/>
              <a:sym typeface="Calibri"/>
            </a:endParaRPr>
          </a:p>
          <a:p>
            <a:pPr marL="685800" lvl="2">
              <a:lnSpc>
                <a:spcPct val="200000"/>
              </a:lnSpc>
              <a:buClr>
                <a:srgbClr val="212121"/>
              </a:buClr>
            </a:pPr>
            <a:endParaRPr lang="en-US" sz="1800" dirty="0">
              <a:solidFill>
                <a:srgbClr val="21449B"/>
              </a:solidFill>
              <a:highlight>
                <a:srgbClr val="FFFFFF"/>
              </a:highlight>
              <a:latin typeface="Helvetica Neue Light"/>
              <a:cs typeface="Helvetica Neue Light"/>
            </a:endParaRPr>
          </a:p>
        </p:txBody>
      </p:sp>
      <p:sp>
        <p:nvSpPr>
          <p:cNvPr id="114" name="Shape 114"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5" name="Shape 115"/>
          <p:cNvSpPr txBox="1"/>
          <p:nvPr/>
        </p:nvSpPr>
        <p:spPr>
          <a:xfrm>
            <a:off x="0" y="318700"/>
            <a:ext cx="5021385"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Future Work</a:t>
            </a:r>
            <a:endParaRPr lang="en-US" sz="4800" cap="small" dirty="0">
              <a:solidFill>
                <a:srgbClr val="FFFFFF"/>
              </a:solidFill>
              <a:latin typeface="Helvetica Neue Light"/>
              <a:ea typeface="Helvetica Neue"/>
              <a:cs typeface="Helvetica Neue Light"/>
              <a:sym typeface="Helvetica Neue"/>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4" name="Shape 114"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5" name="Shape 115"/>
          <p:cNvSpPr txBox="1"/>
          <p:nvPr/>
        </p:nvSpPr>
        <p:spPr>
          <a:xfrm>
            <a:off x="0" y="318700"/>
            <a:ext cx="4096511"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The </a:t>
            </a:r>
            <a:r>
              <a:rPr lang="en-US" sz="4800" cap="small" dirty="0">
                <a:solidFill>
                  <a:srgbClr val="FFFFFF"/>
                </a:solidFill>
                <a:latin typeface="Helvetica Neue Light"/>
                <a:ea typeface="Helvetica Neue"/>
                <a:cs typeface="Helvetica Neue Light"/>
                <a:sym typeface="Helvetica Neue"/>
              </a:rPr>
              <a:t>f</a:t>
            </a:r>
            <a:r>
              <a:rPr lang="en-US" sz="4800" cap="small" dirty="0" smtClean="0">
                <a:solidFill>
                  <a:srgbClr val="FFFFFF"/>
                </a:solidFill>
                <a:latin typeface="Helvetica Neue Light"/>
                <a:ea typeface="Helvetica Neue"/>
                <a:cs typeface="Helvetica Neue Light"/>
                <a:sym typeface="Helvetica Neue"/>
              </a:rPr>
              <a:t>uture</a:t>
            </a:r>
            <a:endParaRPr lang="en-US" sz="4800" cap="small" dirty="0">
              <a:solidFill>
                <a:srgbClr val="FFFFFF"/>
              </a:solidFill>
              <a:latin typeface="Helvetica Neue Light"/>
              <a:ea typeface="Helvetica Neue"/>
              <a:cs typeface="Helvetica Neue Light"/>
              <a:sym typeface="Helvetica Neue"/>
            </a:endParaRPr>
          </a:p>
        </p:txBody>
      </p:sp>
      <p:pic>
        <p:nvPicPr>
          <p:cNvPr id="2" name="Picture 1"/>
          <p:cNvPicPr>
            <a:picLocks noChangeAspect="1"/>
          </p:cNvPicPr>
          <p:nvPr/>
        </p:nvPicPr>
        <p:blipFill>
          <a:blip r:embed="rId3"/>
          <a:stretch>
            <a:fillRect/>
          </a:stretch>
        </p:blipFill>
        <p:spPr>
          <a:xfrm>
            <a:off x="5507448" y="380283"/>
            <a:ext cx="3146277" cy="2395984"/>
          </a:xfrm>
          <a:prstGeom prst="rect">
            <a:avLst/>
          </a:prstGeom>
        </p:spPr>
      </p:pic>
      <p:sp>
        <p:nvSpPr>
          <p:cNvPr id="3" name="Rectangle 2"/>
          <p:cNvSpPr/>
          <p:nvPr/>
        </p:nvSpPr>
        <p:spPr>
          <a:xfrm>
            <a:off x="-1" y="1578275"/>
            <a:ext cx="6462279" cy="5239895"/>
          </a:xfrm>
          <a:prstGeom prst="rect">
            <a:avLst/>
          </a:prstGeom>
        </p:spPr>
        <p:txBody>
          <a:bodyPr wrap="square">
            <a:spAutoFit/>
          </a:bodyPr>
          <a:lstStyle/>
          <a:p>
            <a:pPr marL="457200" lvl="0" indent="-368300">
              <a:lnSpc>
                <a:spcPct val="150000"/>
              </a:lnSpc>
              <a:buClr>
                <a:srgbClr val="183374"/>
              </a:buClr>
              <a:buSzPct val="100000"/>
              <a:buFont typeface="Calibri"/>
              <a:buChar char="●"/>
            </a:pPr>
            <a:r>
              <a:rPr lang="en-US" sz="1800" b="1" dirty="0">
                <a:solidFill>
                  <a:srgbClr val="21449B"/>
                </a:solidFill>
                <a:highlight>
                  <a:srgbClr val="FFFFFF"/>
                </a:highlight>
                <a:latin typeface="Helvetica Neue Light"/>
                <a:ea typeface="Calibri"/>
                <a:cs typeface="Helvetica Neue Light"/>
                <a:sym typeface="Calibri"/>
              </a:rPr>
              <a:t>Middlebury College  </a:t>
            </a:r>
          </a:p>
          <a:p>
            <a:pPr marL="914400" indent="-228600">
              <a:lnSpc>
                <a:spcPct val="150000"/>
              </a:lnSpc>
              <a:buClr>
                <a:srgbClr val="212121"/>
              </a:buClr>
              <a:buChar char="○"/>
            </a:pPr>
            <a:r>
              <a:rPr lang="en-US" dirty="0">
                <a:solidFill>
                  <a:srgbClr val="21449B"/>
                </a:solidFill>
                <a:highlight>
                  <a:srgbClr val="FFFFFF"/>
                </a:highlight>
                <a:latin typeface="Helvetica Neue Light"/>
                <a:cs typeface="Helvetica Neue Light"/>
              </a:rPr>
              <a:t>B.A. Chemistry/Math</a:t>
            </a:r>
          </a:p>
          <a:p>
            <a:pPr marL="457200" lvl="0" indent="-368300">
              <a:lnSpc>
                <a:spcPct val="150000"/>
              </a:lnSpc>
              <a:buClr>
                <a:srgbClr val="183374"/>
              </a:buClr>
              <a:buSzPct val="100000"/>
              <a:buFont typeface="Calibri"/>
              <a:buChar char="●"/>
            </a:pPr>
            <a:r>
              <a:rPr lang="en-US" sz="1800" b="1" dirty="0">
                <a:solidFill>
                  <a:srgbClr val="21449B"/>
                </a:solidFill>
                <a:highlight>
                  <a:srgbClr val="FFFFFF"/>
                </a:highlight>
                <a:latin typeface="Helvetica Neue Light"/>
                <a:ea typeface="Calibri"/>
                <a:cs typeface="Helvetica Neue Light"/>
                <a:sym typeface="Calibri"/>
              </a:rPr>
              <a:t>Dual-Degree Engineering Program  </a:t>
            </a:r>
          </a:p>
          <a:p>
            <a:pPr marL="457200" lvl="0" indent="-368300">
              <a:lnSpc>
                <a:spcPct val="150000"/>
              </a:lnSpc>
              <a:buClr>
                <a:srgbClr val="183374"/>
              </a:buClr>
              <a:buSzPct val="100000"/>
              <a:buFont typeface="Calibri"/>
              <a:buChar char="●"/>
            </a:pPr>
            <a:r>
              <a:rPr lang="en-US" sz="1800" b="1" dirty="0">
                <a:solidFill>
                  <a:srgbClr val="21449B"/>
                </a:solidFill>
                <a:highlight>
                  <a:srgbClr val="FFFFFF"/>
                </a:highlight>
                <a:latin typeface="Helvetica Neue Light"/>
                <a:ea typeface="Calibri"/>
                <a:cs typeface="Helvetica Neue Light"/>
                <a:sym typeface="Calibri"/>
              </a:rPr>
              <a:t>Open Water Power</a:t>
            </a:r>
            <a:endParaRPr lang="mr-IN" sz="1800" b="1" dirty="0">
              <a:solidFill>
                <a:srgbClr val="21449B"/>
              </a:solidFill>
              <a:highlight>
                <a:srgbClr val="FFFFFF"/>
              </a:highlight>
              <a:latin typeface="Helvetica Neue Light"/>
              <a:ea typeface="Calibri"/>
              <a:cs typeface="Helvetica Neue Light"/>
              <a:sym typeface="Calibri"/>
            </a:endParaRPr>
          </a:p>
          <a:p>
            <a:pPr marL="914400" indent="-228600">
              <a:lnSpc>
                <a:spcPct val="150000"/>
              </a:lnSpc>
              <a:buClr>
                <a:srgbClr val="212121"/>
              </a:buClr>
              <a:buChar char="○"/>
            </a:pPr>
            <a:r>
              <a:rPr lang="en-US" dirty="0">
                <a:solidFill>
                  <a:srgbClr val="21449B"/>
                </a:solidFill>
                <a:highlight>
                  <a:srgbClr val="FFFFFF"/>
                </a:highlight>
                <a:latin typeface="Helvetica Neue Light"/>
                <a:cs typeface="Helvetica Neue Light"/>
              </a:rPr>
              <a:t>Fuel cell and battery development startup </a:t>
            </a:r>
          </a:p>
          <a:p>
            <a:pPr marL="457200" lvl="0" indent="-368300">
              <a:lnSpc>
                <a:spcPct val="150000"/>
              </a:lnSpc>
              <a:buClr>
                <a:srgbClr val="183374"/>
              </a:buClr>
              <a:buSzPct val="100000"/>
              <a:buFont typeface="Calibri"/>
              <a:buChar char="●"/>
            </a:pPr>
            <a:r>
              <a:rPr lang="en-US" sz="1800" b="1" dirty="0">
                <a:solidFill>
                  <a:srgbClr val="21449B"/>
                </a:solidFill>
                <a:highlight>
                  <a:srgbClr val="FFFFFF"/>
                </a:highlight>
                <a:latin typeface="Helvetica Neue Light"/>
                <a:ea typeface="Calibri"/>
                <a:cs typeface="Helvetica Neue Light"/>
                <a:sym typeface="Calibri"/>
              </a:rPr>
              <a:t>Thayer School of Engineering </a:t>
            </a:r>
          </a:p>
          <a:p>
            <a:pPr marL="914400" indent="-228600">
              <a:lnSpc>
                <a:spcPct val="150000"/>
              </a:lnSpc>
              <a:buClr>
                <a:srgbClr val="212121"/>
              </a:buClr>
              <a:buChar char="○"/>
            </a:pPr>
            <a:r>
              <a:rPr lang="en-US" dirty="0">
                <a:solidFill>
                  <a:srgbClr val="21449B"/>
                </a:solidFill>
                <a:highlight>
                  <a:srgbClr val="FFFFFF"/>
                </a:highlight>
                <a:latin typeface="Helvetica Neue Light"/>
                <a:cs typeface="Helvetica Neue Light"/>
              </a:rPr>
              <a:t>Materials Science: metal alloys</a:t>
            </a:r>
          </a:p>
          <a:p>
            <a:pPr marL="914400" indent="-228600">
              <a:lnSpc>
                <a:spcPct val="150000"/>
              </a:lnSpc>
              <a:buClr>
                <a:srgbClr val="212121"/>
              </a:buClr>
              <a:buFontTx/>
              <a:buChar char="○"/>
            </a:pPr>
            <a:r>
              <a:rPr lang="en-US" dirty="0">
                <a:solidFill>
                  <a:srgbClr val="21449B"/>
                </a:solidFill>
                <a:highlight>
                  <a:srgbClr val="FFFFFF"/>
                </a:highlight>
                <a:latin typeface="Helvetica Neue Light"/>
                <a:cs typeface="Helvetica Neue Light"/>
              </a:rPr>
              <a:t>B.E. Computer </a:t>
            </a:r>
            <a:r>
              <a:rPr lang="en-US" dirty="0" smtClean="0">
                <a:solidFill>
                  <a:srgbClr val="21449B"/>
                </a:solidFill>
                <a:highlight>
                  <a:srgbClr val="FFFFFF"/>
                </a:highlight>
                <a:latin typeface="Helvetica Neue Light"/>
                <a:cs typeface="Helvetica Neue Light"/>
              </a:rPr>
              <a:t>Engineering</a:t>
            </a:r>
          </a:p>
          <a:p>
            <a:pPr marL="457200" lvl="0" indent="-368300">
              <a:lnSpc>
                <a:spcPct val="150000"/>
              </a:lnSpc>
              <a:buClr>
                <a:srgbClr val="183374"/>
              </a:buClr>
              <a:buSzPct val="100000"/>
              <a:buFont typeface="Calibri"/>
              <a:buChar char="●"/>
            </a:pPr>
            <a:r>
              <a:rPr lang="en-US" sz="2400" b="1" dirty="0" smtClean="0">
                <a:solidFill>
                  <a:srgbClr val="21449B"/>
                </a:solidFill>
                <a:highlight>
                  <a:srgbClr val="FFFFFF"/>
                </a:highlight>
                <a:latin typeface="Helvetica Neue Light"/>
                <a:ea typeface="Calibri"/>
                <a:cs typeface="Helvetica Neue Light"/>
                <a:sym typeface="Calibri"/>
              </a:rPr>
              <a:t>Tesla Motors</a:t>
            </a:r>
            <a:endParaRPr lang="en-US" sz="2400" b="1" dirty="0">
              <a:solidFill>
                <a:srgbClr val="21449B"/>
              </a:solidFill>
              <a:highlight>
                <a:srgbClr val="FFFFFF"/>
              </a:highlight>
              <a:latin typeface="Helvetica Neue Light"/>
              <a:ea typeface="Calibri"/>
              <a:cs typeface="Helvetica Neue Light"/>
              <a:sym typeface="Calibri"/>
            </a:endParaRPr>
          </a:p>
          <a:p>
            <a:pPr marL="914400" indent="-228600">
              <a:lnSpc>
                <a:spcPct val="150000"/>
              </a:lnSpc>
              <a:buClr>
                <a:srgbClr val="212121"/>
              </a:buClr>
              <a:buChar char="○"/>
            </a:pPr>
            <a:r>
              <a:rPr lang="en-US" sz="1800" dirty="0" smtClean="0">
                <a:solidFill>
                  <a:srgbClr val="21449B"/>
                </a:solidFill>
                <a:highlight>
                  <a:srgbClr val="FFFFFF"/>
                </a:highlight>
                <a:latin typeface="Helvetica Neue Light"/>
                <a:cs typeface="Helvetica Neue Light"/>
              </a:rPr>
              <a:t>Cell Battery Engineering Group</a:t>
            </a:r>
          </a:p>
          <a:p>
            <a:pPr marL="914400" indent="-228600">
              <a:lnSpc>
                <a:spcPct val="150000"/>
              </a:lnSpc>
              <a:buClr>
                <a:srgbClr val="212121"/>
              </a:buClr>
              <a:buChar char="○"/>
            </a:pPr>
            <a:r>
              <a:rPr lang="en-US" sz="1800" dirty="0" smtClean="0">
                <a:solidFill>
                  <a:srgbClr val="21449B"/>
                </a:solidFill>
                <a:highlight>
                  <a:srgbClr val="FFFFFF"/>
                </a:highlight>
                <a:latin typeface="Helvetica Neue Light"/>
                <a:cs typeface="Helvetica Neue Light"/>
              </a:rPr>
              <a:t>Autonomous Systems and Data Analysis</a:t>
            </a:r>
            <a:endParaRPr lang="en-US" sz="1800" dirty="0">
              <a:solidFill>
                <a:srgbClr val="21449B"/>
              </a:solidFill>
              <a:highlight>
                <a:srgbClr val="FFFFFF"/>
              </a:highlight>
              <a:latin typeface="Helvetica Neue Light"/>
              <a:cs typeface="Helvetica Neue Light"/>
            </a:endParaRPr>
          </a:p>
          <a:p>
            <a:pPr marL="914400" indent="-228600">
              <a:lnSpc>
                <a:spcPct val="150000"/>
              </a:lnSpc>
              <a:buClr>
                <a:srgbClr val="212121"/>
              </a:buClr>
              <a:buFontTx/>
              <a:buChar char="○"/>
            </a:pPr>
            <a:endParaRPr lang="en-US" sz="1800" b="1" dirty="0">
              <a:solidFill>
                <a:srgbClr val="21449B"/>
              </a:solidFill>
              <a:highlight>
                <a:srgbClr val="FFFFFF"/>
              </a:highlight>
              <a:latin typeface="Helvetica Neue Light"/>
              <a:ea typeface="Calibri"/>
              <a:cs typeface="Helvetica Neue Light"/>
              <a:sym typeface="Calibri"/>
            </a:endParaRPr>
          </a:p>
          <a:p>
            <a:pPr marL="914400" indent="-228600">
              <a:lnSpc>
                <a:spcPct val="150000"/>
              </a:lnSpc>
              <a:buClr>
                <a:srgbClr val="212121"/>
              </a:buClr>
              <a:buFontTx/>
              <a:buChar char="○"/>
            </a:pPr>
            <a:endParaRPr lang="en-US" sz="1800" b="1" dirty="0">
              <a:solidFill>
                <a:srgbClr val="21449B"/>
              </a:solidFill>
              <a:highlight>
                <a:srgbClr val="FFFFFF"/>
              </a:highlight>
              <a:latin typeface="Helvetica Neue Light"/>
              <a:ea typeface="Calibri"/>
              <a:cs typeface="Helvetica Neue Light"/>
              <a:sym typeface="Calibri"/>
            </a:endParaRPr>
          </a:p>
        </p:txBody>
      </p:sp>
      <p:pic>
        <p:nvPicPr>
          <p:cNvPr id="4" name="Picture 3"/>
          <p:cNvPicPr>
            <a:picLocks noChangeAspect="1"/>
          </p:cNvPicPr>
          <p:nvPr/>
        </p:nvPicPr>
        <p:blipFill>
          <a:blip r:embed="rId4"/>
          <a:stretch>
            <a:fillRect/>
          </a:stretch>
        </p:blipFill>
        <p:spPr>
          <a:xfrm>
            <a:off x="4426425" y="3312261"/>
            <a:ext cx="4580609" cy="2212495"/>
          </a:xfrm>
          <a:prstGeom prst="rect">
            <a:avLst/>
          </a:prstGeom>
        </p:spPr>
      </p:pic>
    </p:spTree>
    <p:extLst>
      <p:ext uri="{BB962C8B-B14F-4D97-AF65-F5344CB8AC3E}">
        <p14:creationId xmlns:p14="http://schemas.microsoft.com/office/powerpoint/2010/main" val="181577325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0" y="318700"/>
            <a:ext cx="8018703"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Professional Motivation</a:t>
            </a:r>
            <a:endParaRPr lang="en-US" sz="4800" cap="small" dirty="0">
              <a:solidFill>
                <a:srgbClr val="FFFFFF"/>
              </a:solidFill>
              <a:latin typeface="Helvetica Neue Light"/>
              <a:ea typeface="Helvetica Neue"/>
              <a:cs typeface="Helvetica Neue Light"/>
              <a:sym typeface="Helvetica Neue"/>
            </a:endParaRPr>
          </a:p>
        </p:txBody>
      </p:sp>
      <p:sp>
        <p:nvSpPr>
          <p:cNvPr id="5" name="Shape 113"/>
          <p:cNvSpPr txBox="1"/>
          <p:nvPr/>
        </p:nvSpPr>
        <p:spPr>
          <a:xfrm>
            <a:off x="274615" y="1371856"/>
            <a:ext cx="8988299" cy="5033999"/>
          </a:xfrm>
          <a:prstGeom prst="rect">
            <a:avLst/>
          </a:prstGeom>
          <a:noFill/>
          <a:ln>
            <a:noFill/>
          </a:ln>
        </p:spPr>
        <p:txBody>
          <a:bodyPr vert="horz" lIns="91425" tIns="91425" rIns="91425" bIns="91425" anchor="t" anchorCtr="0">
            <a:noAutofit/>
          </a:bodyPr>
          <a:lstStyle/>
          <a:p>
            <a:pPr marL="457200" lvl="0" indent="-368300" rtl="0">
              <a:lnSpc>
                <a:spcPct val="150000"/>
              </a:lnSpc>
              <a:spcBef>
                <a:spcPts val="0"/>
              </a:spcBef>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Power Plants </a:t>
            </a:r>
          </a:p>
          <a:p>
            <a:pPr marL="914400" indent="-228600">
              <a:lnSpc>
                <a:spcPct val="150000"/>
              </a:lnSpc>
              <a:buClr>
                <a:srgbClr val="212121"/>
              </a:buClr>
              <a:buChar char="○"/>
            </a:pPr>
            <a:r>
              <a:rPr lang="en-US" sz="1800" dirty="0" smtClean="0">
                <a:solidFill>
                  <a:srgbClr val="21449B"/>
                </a:solidFill>
                <a:highlight>
                  <a:srgbClr val="FFFFFF"/>
                </a:highlight>
                <a:latin typeface="Helvetica Neue Light"/>
                <a:cs typeface="Helvetica Neue Light"/>
              </a:rPr>
              <a:t>Expensive to operate</a:t>
            </a:r>
            <a:endParaRPr lang="en-US" sz="2200" b="1" dirty="0" smtClean="0">
              <a:solidFill>
                <a:srgbClr val="21449B"/>
              </a:solidFill>
              <a:highlight>
                <a:srgbClr val="FFFFFF"/>
              </a:highlight>
              <a:latin typeface="Helvetica Neue Light"/>
              <a:ea typeface="Calibri"/>
              <a:cs typeface="Helvetica Neue Light"/>
              <a:sym typeface="Calibri"/>
            </a:endParaRPr>
          </a:p>
          <a:p>
            <a:pPr marL="457200" lvl="0" indent="-368300">
              <a:lnSpc>
                <a:spcPct val="15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Energy </a:t>
            </a:r>
            <a:r>
              <a:rPr lang="en-US" sz="2200" b="1" dirty="0">
                <a:solidFill>
                  <a:srgbClr val="21449B"/>
                </a:solidFill>
                <a:highlight>
                  <a:srgbClr val="FFFFFF"/>
                </a:highlight>
                <a:latin typeface="Helvetica Neue Light"/>
                <a:ea typeface="Calibri"/>
                <a:cs typeface="Helvetica Neue Light"/>
                <a:sym typeface="Calibri"/>
              </a:rPr>
              <a:t>e</a:t>
            </a:r>
            <a:r>
              <a:rPr lang="en-US" sz="2200" b="1" dirty="0" smtClean="0">
                <a:solidFill>
                  <a:srgbClr val="21449B"/>
                </a:solidFill>
                <a:highlight>
                  <a:srgbClr val="FFFFFF"/>
                </a:highlight>
                <a:latin typeface="Helvetica Neue Light"/>
                <a:ea typeface="Calibri"/>
                <a:cs typeface="Helvetica Neue Light"/>
                <a:sym typeface="Calibri"/>
              </a:rPr>
              <a:t>fficiency gains</a:t>
            </a:r>
            <a:endParaRPr lang="mr-IN" sz="2200" b="1" dirty="0" smtClean="0">
              <a:solidFill>
                <a:srgbClr val="21449B"/>
              </a:solidFill>
              <a:highlight>
                <a:srgbClr val="FFFFFF"/>
              </a:highlight>
              <a:latin typeface="Helvetica Neue Light"/>
              <a:ea typeface="Calibri"/>
              <a:cs typeface="Helvetica Neue Light"/>
              <a:sym typeface="Calibri"/>
            </a:endParaRPr>
          </a:p>
          <a:p>
            <a:pPr marL="914400" indent="-228600">
              <a:lnSpc>
                <a:spcPct val="150000"/>
              </a:lnSpc>
              <a:buClr>
                <a:srgbClr val="212121"/>
              </a:buClr>
              <a:buChar char="○"/>
            </a:pPr>
            <a:r>
              <a:rPr lang="en-US" sz="1800" dirty="0" smtClean="0">
                <a:solidFill>
                  <a:srgbClr val="21449B"/>
                </a:solidFill>
                <a:highlight>
                  <a:srgbClr val="FFFFFF"/>
                </a:highlight>
                <a:latin typeface="Helvetica Neue Light"/>
                <a:cs typeface="Helvetica Neue Light"/>
              </a:rPr>
              <a:t>Cost savings</a:t>
            </a:r>
          </a:p>
          <a:p>
            <a:pPr marL="914400" lvl="1" indent="-228600">
              <a:lnSpc>
                <a:spcPct val="150000"/>
              </a:lnSpc>
              <a:buClr>
                <a:srgbClr val="212121"/>
              </a:buClr>
              <a:buChar char="○"/>
            </a:pPr>
            <a:r>
              <a:rPr lang="en-US" sz="1800" dirty="0" smtClean="0">
                <a:solidFill>
                  <a:srgbClr val="21449B"/>
                </a:solidFill>
                <a:highlight>
                  <a:srgbClr val="FFFFFF"/>
                </a:highlight>
                <a:latin typeface="Helvetica Neue Light"/>
                <a:cs typeface="Helvetica Neue Light"/>
              </a:rPr>
              <a:t>CO</a:t>
            </a:r>
            <a:r>
              <a:rPr lang="en-US" sz="1800" baseline="-25000" dirty="0" smtClean="0">
                <a:solidFill>
                  <a:srgbClr val="21449B"/>
                </a:solidFill>
                <a:highlight>
                  <a:srgbClr val="FFFFFF"/>
                </a:highlight>
                <a:latin typeface="Helvetica Neue Light"/>
                <a:cs typeface="Helvetica Neue Light"/>
              </a:rPr>
              <a:t>2</a:t>
            </a:r>
            <a:r>
              <a:rPr lang="en-US" sz="1800" dirty="0" smtClean="0">
                <a:solidFill>
                  <a:srgbClr val="21449B"/>
                </a:solidFill>
                <a:highlight>
                  <a:srgbClr val="FFFFFF"/>
                </a:highlight>
                <a:latin typeface="Helvetica Neue Light"/>
                <a:cs typeface="Helvetica Neue Light"/>
              </a:rPr>
              <a:t> emission reductions</a:t>
            </a:r>
            <a:endParaRPr lang="mr-IN" sz="1800" dirty="0" smtClean="0">
              <a:solidFill>
                <a:srgbClr val="21449B"/>
              </a:solidFill>
              <a:highlight>
                <a:srgbClr val="FFFFFF"/>
              </a:highlight>
              <a:latin typeface="Helvetica Neue Light"/>
              <a:cs typeface="Helvetica Neue Light"/>
            </a:endParaRPr>
          </a:p>
          <a:p>
            <a:pPr marL="457200" lvl="0" indent="-368300">
              <a:lnSpc>
                <a:spcPct val="15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Efficiency is function of steam temperature and pressure </a:t>
            </a:r>
            <a:endParaRPr lang="en-US" sz="2200" b="1" dirty="0">
              <a:solidFill>
                <a:srgbClr val="21449B"/>
              </a:solidFill>
              <a:highlight>
                <a:srgbClr val="FFFFFF"/>
              </a:highlight>
              <a:latin typeface="Helvetica Neue Light"/>
              <a:ea typeface="Calibri"/>
              <a:cs typeface="Helvetica Neue Light"/>
              <a:sym typeface="Calibri"/>
            </a:endParaRPr>
          </a:p>
          <a:p>
            <a:pPr marL="914400" indent="-228600">
              <a:lnSpc>
                <a:spcPct val="150000"/>
              </a:lnSpc>
              <a:buClr>
                <a:srgbClr val="212121"/>
              </a:buClr>
              <a:buChar char="○"/>
            </a:pPr>
            <a:r>
              <a:rPr lang="en-US" sz="1800" dirty="0" smtClean="0">
                <a:solidFill>
                  <a:srgbClr val="21449B"/>
                </a:solidFill>
                <a:highlight>
                  <a:srgbClr val="FFFFFF"/>
                </a:highlight>
                <a:latin typeface="Helvetica Neue Light"/>
                <a:cs typeface="Helvetica Neue Light"/>
              </a:rPr>
              <a:t>Elevating steam temperatures </a:t>
            </a:r>
            <a:endParaRPr lang="en-US" sz="2200" b="1" dirty="0">
              <a:solidFill>
                <a:srgbClr val="21449B"/>
              </a:solidFill>
              <a:highlight>
                <a:srgbClr val="FFFFFF"/>
              </a:highlight>
              <a:latin typeface="Helvetica Neue Light"/>
              <a:ea typeface="Calibri"/>
              <a:cs typeface="Helvetica Neue Light"/>
              <a:sym typeface="Calibri"/>
            </a:endParaRPr>
          </a:p>
          <a:p>
            <a:pPr marL="457200" lvl="0" indent="-368300">
              <a:lnSpc>
                <a:spcPct val="15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Advanced </a:t>
            </a:r>
            <a:r>
              <a:rPr lang="en-US" sz="2200" b="1" dirty="0" err="1" smtClean="0">
                <a:solidFill>
                  <a:srgbClr val="21449B"/>
                </a:solidFill>
                <a:highlight>
                  <a:srgbClr val="FFFFFF"/>
                </a:highlight>
                <a:latin typeface="Helvetica Neue Light"/>
                <a:ea typeface="Calibri"/>
                <a:cs typeface="Helvetica Neue Light"/>
                <a:sym typeface="Calibri"/>
              </a:rPr>
              <a:t>ultrasupercritical</a:t>
            </a:r>
            <a:r>
              <a:rPr lang="en-US" sz="2200" b="1" dirty="0" smtClean="0">
                <a:solidFill>
                  <a:srgbClr val="21449B"/>
                </a:solidFill>
                <a:highlight>
                  <a:srgbClr val="FFFFFF"/>
                </a:highlight>
                <a:latin typeface="Helvetica Neue Light"/>
                <a:ea typeface="Calibri"/>
                <a:cs typeface="Helvetica Neue Light"/>
                <a:sym typeface="Calibri"/>
              </a:rPr>
              <a:t> steam boilers and turbines</a:t>
            </a:r>
          </a:p>
          <a:p>
            <a:pPr marL="914400" indent="-228600">
              <a:lnSpc>
                <a:spcPct val="150000"/>
              </a:lnSpc>
              <a:buClr>
                <a:srgbClr val="212121"/>
              </a:buClr>
              <a:buChar char="○"/>
            </a:pPr>
            <a:r>
              <a:rPr lang="en-US" sz="1800" dirty="0" smtClean="0">
                <a:solidFill>
                  <a:srgbClr val="21449B"/>
                </a:solidFill>
                <a:highlight>
                  <a:srgbClr val="FFFFFF"/>
                </a:highlight>
                <a:latin typeface="Helvetica Neue Light"/>
                <a:cs typeface="Helvetica Neue Light"/>
              </a:rPr>
              <a:t>Temperatures &gt; 700</a:t>
            </a:r>
            <a:r>
              <a:rPr lang="en-US" sz="1800" kern="1200" dirty="0">
                <a:solidFill>
                  <a:srgbClr val="21449B"/>
                </a:solidFill>
                <a:latin typeface="Helvetica Neue Light"/>
                <a:cs typeface="Helvetica Neue Light"/>
              </a:rPr>
              <a:t>°</a:t>
            </a:r>
            <a:r>
              <a:rPr lang="en-US" sz="1800" kern="1200" dirty="0" smtClean="0">
                <a:solidFill>
                  <a:srgbClr val="21449B"/>
                </a:solidFill>
                <a:latin typeface="Helvetica Neue Light"/>
                <a:cs typeface="Helvetica Neue Light"/>
              </a:rPr>
              <a:t>C </a:t>
            </a:r>
          </a:p>
          <a:p>
            <a:pPr marL="914400" indent="-228600">
              <a:lnSpc>
                <a:spcPct val="150000"/>
              </a:lnSpc>
              <a:buClr>
                <a:srgbClr val="212121"/>
              </a:buClr>
              <a:buChar char="○"/>
            </a:pPr>
            <a:r>
              <a:rPr lang="en-US" sz="1800" b="1" dirty="0" smtClean="0">
                <a:solidFill>
                  <a:srgbClr val="21449B"/>
                </a:solidFill>
                <a:highlight>
                  <a:srgbClr val="FFFFFF"/>
                </a:highlight>
                <a:latin typeface="Helvetica Neue Light"/>
                <a:ea typeface="Calibri"/>
                <a:cs typeface="Helvetica Neue Light"/>
                <a:sym typeface="Calibri"/>
              </a:rPr>
              <a:t>U.S. Department of Energy Advanced Power Systems Initiative </a:t>
            </a:r>
            <a:endParaRPr lang="en-US" sz="1800" b="1" dirty="0">
              <a:solidFill>
                <a:srgbClr val="21449B"/>
              </a:solidFill>
              <a:highlight>
                <a:srgbClr val="FFFFFF"/>
              </a:highlight>
              <a:latin typeface="Helvetica Neue Light"/>
              <a:ea typeface="Calibri"/>
              <a:cs typeface="Helvetica Neue Light"/>
              <a:sym typeface="Calibri"/>
            </a:endParaRPr>
          </a:p>
          <a:p>
            <a:pPr marL="457200" lvl="1" indent="-368300">
              <a:lnSpc>
                <a:spcPct val="115000"/>
              </a:lnSpc>
              <a:buClr>
                <a:srgbClr val="183374"/>
              </a:buClr>
              <a:buSzPct val="100000"/>
              <a:buFont typeface="Calibri"/>
              <a:buChar char="●"/>
            </a:pPr>
            <a:endParaRPr lang="en-US" sz="2200" b="1" dirty="0">
              <a:solidFill>
                <a:srgbClr val="21449B"/>
              </a:solidFill>
              <a:highlight>
                <a:srgbClr val="FFFFFF"/>
              </a:highlight>
              <a:latin typeface="Helvetica Neue Light"/>
              <a:ea typeface="Calibri"/>
              <a:cs typeface="Helvetica Neue Light"/>
              <a:sym typeface="Calibri"/>
            </a:endParaRPr>
          </a:p>
          <a:p>
            <a:pPr marL="88900" lvl="7">
              <a:lnSpc>
                <a:spcPct val="115000"/>
              </a:lnSpc>
              <a:buClr>
                <a:srgbClr val="183374"/>
              </a:buClr>
              <a:buSzPct val="100000"/>
            </a:pPr>
            <a:endParaRPr lang="en-US" sz="2200" b="1" u="sng" dirty="0">
              <a:solidFill>
                <a:srgbClr val="21449B"/>
              </a:solidFill>
              <a:highlight>
                <a:srgbClr val="FFFFFF"/>
              </a:highlight>
              <a:latin typeface="Helvetica Neue Light"/>
              <a:ea typeface="Calibri"/>
              <a:cs typeface="Helvetica Neue Light"/>
              <a:sym typeface="Calibri"/>
            </a:endParaRPr>
          </a:p>
          <a:p>
            <a:pPr marL="457200" lvl="8" indent="-368300">
              <a:lnSpc>
                <a:spcPct val="115000"/>
              </a:lnSpc>
              <a:buClr>
                <a:srgbClr val="183374"/>
              </a:buClr>
              <a:buSzPct val="100000"/>
              <a:buFont typeface="Calibri"/>
              <a:buChar char="●"/>
            </a:pPr>
            <a:endParaRPr lang="en-US" sz="2200" b="1" u="sng" dirty="0" smtClean="0">
              <a:solidFill>
                <a:srgbClr val="21449B"/>
              </a:solidFill>
              <a:highlight>
                <a:srgbClr val="FFFFFF"/>
              </a:highlight>
              <a:latin typeface="Helvetica Neue Light"/>
              <a:ea typeface="Calibri"/>
              <a:cs typeface="Helvetica Neue Light"/>
              <a:sym typeface="Calibri"/>
            </a:endParaRPr>
          </a:p>
        </p:txBody>
      </p:sp>
      <p:pic>
        <p:nvPicPr>
          <p:cNvPr id="3" name="Picture 2"/>
          <p:cNvPicPr>
            <a:picLocks noChangeAspect="1"/>
          </p:cNvPicPr>
          <p:nvPr/>
        </p:nvPicPr>
        <p:blipFill>
          <a:blip r:embed="rId3"/>
          <a:stretch>
            <a:fillRect/>
          </a:stretch>
        </p:blipFill>
        <p:spPr>
          <a:xfrm>
            <a:off x="4509654" y="1488619"/>
            <a:ext cx="2936284" cy="2237417"/>
          </a:xfrm>
          <a:prstGeom prst="rect">
            <a:avLst/>
          </a:prstGeom>
        </p:spPr>
      </p:pic>
    </p:spTree>
    <p:extLst>
      <p:ext uri="{BB962C8B-B14F-4D97-AF65-F5344CB8AC3E}">
        <p14:creationId xmlns:p14="http://schemas.microsoft.com/office/powerpoint/2010/main" val="301031140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p:nvPr/>
        </p:nvSpPr>
        <p:spPr>
          <a:xfrm>
            <a:off x="0" y="1672197"/>
            <a:ext cx="8988299" cy="3682211"/>
          </a:xfrm>
          <a:prstGeom prst="rect">
            <a:avLst/>
          </a:prstGeom>
          <a:noFill/>
          <a:ln>
            <a:noFill/>
          </a:ln>
        </p:spPr>
        <p:txBody>
          <a:bodyPr lIns="91425" tIns="91425" rIns="91425" bIns="91425" anchor="t" anchorCtr="0">
            <a:noAutofit/>
          </a:bodyPr>
          <a:lstStyle/>
          <a:p>
            <a:pPr marL="457200" lvl="0" indent="-368300" rtl="0">
              <a:lnSpc>
                <a:spcPct val="200000"/>
              </a:lnSpc>
              <a:spcBef>
                <a:spcPts val="0"/>
              </a:spcBef>
              <a:buClr>
                <a:srgbClr val="183374"/>
              </a:buClr>
              <a:buSzPct val="100000"/>
              <a:buFont typeface="Calibri"/>
              <a:buChar char="●"/>
            </a:pPr>
            <a:r>
              <a:rPr lang="en-US" sz="2200" b="1" dirty="0" smtClean="0">
                <a:solidFill>
                  <a:srgbClr val="183374"/>
                </a:solidFill>
                <a:highlight>
                  <a:srgbClr val="FFFFFF"/>
                </a:highlight>
                <a:latin typeface="Helvetica Neue Light"/>
                <a:ea typeface="Calibri"/>
                <a:cs typeface="Helvetica Neue Light"/>
                <a:sym typeface="Calibri"/>
              </a:rPr>
              <a:t>Professor Ian Baker and the Baker Lab Research Group</a:t>
            </a:r>
            <a:endParaRPr dirty="0">
              <a:solidFill>
                <a:srgbClr val="212121"/>
              </a:solidFill>
              <a:highlight>
                <a:srgbClr val="FFFFFF"/>
              </a:highlight>
              <a:latin typeface="Helvetica Neue Light"/>
              <a:cs typeface="Helvetica Neue Light"/>
            </a:endParaRPr>
          </a:p>
          <a:p>
            <a:pPr marL="457200" indent="-368300">
              <a:lnSpc>
                <a:spcPct val="200000"/>
              </a:lnSpc>
              <a:buClr>
                <a:srgbClr val="183374"/>
              </a:buClr>
              <a:buSzPct val="100000"/>
              <a:buFont typeface="Calibri"/>
              <a:buChar char="●"/>
            </a:pPr>
            <a:r>
              <a:rPr lang="en-US" sz="2200" b="1" dirty="0" smtClean="0">
                <a:solidFill>
                  <a:srgbClr val="183374"/>
                </a:solidFill>
                <a:highlight>
                  <a:srgbClr val="FFFFFF"/>
                </a:highlight>
                <a:latin typeface="Helvetica Neue Light"/>
                <a:ea typeface="Calibri"/>
                <a:cs typeface="Helvetica Neue Light"/>
                <a:sym typeface="Calibri"/>
              </a:rPr>
              <a:t>National Science Foundation</a:t>
            </a:r>
          </a:p>
          <a:p>
            <a:pPr marL="457200" lvl="0" indent="-368300" rtl="0">
              <a:lnSpc>
                <a:spcPct val="200000"/>
              </a:lnSpc>
              <a:spcBef>
                <a:spcPts val="0"/>
              </a:spcBef>
              <a:buClr>
                <a:srgbClr val="183374"/>
              </a:buClr>
              <a:buSzPct val="100000"/>
              <a:buFont typeface="Calibri"/>
              <a:buChar char="●"/>
            </a:pPr>
            <a:r>
              <a:rPr lang="en-US" sz="2200" b="1" dirty="0" smtClean="0">
                <a:solidFill>
                  <a:srgbClr val="183374"/>
                </a:solidFill>
                <a:highlight>
                  <a:srgbClr val="FFFFFF"/>
                </a:highlight>
                <a:latin typeface="Helvetica Neue Light"/>
                <a:ea typeface="Calibri"/>
                <a:cs typeface="Helvetica Neue Light"/>
                <a:sym typeface="Calibri"/>
              </a:rPr>
              <a:t>Thayer School of Engineering</a:t>
            </a:r>
          </a:p>
          <a:p>
            <a:pPr marL="457200" lvl="4" indent="-368300">
              <a:lnSpc>
                <a:spcPct val="200000"/>
              </a:lnSpc>
              <a:buClr>
                <a:srgbClr val="183374"/>
              </a:buClr>
              <a:buSzPct val="100000"/>
              <a:buFont typeface="Calibri"/>
              <a:buChar char="●"/>
            </a:pPr>
            <a:r>
              <a:rPr lang="en-US" sz="2200" b="1" dirty="0" smtClean="0">
                <a:solidFill>
                  <a:srgbClr val="183374"/>
                </a:solidFill>
                <a:highlight>
                  <a:srgbClr val="FFFFFF"/>
                </a:highlight>
                <a:latin typeface="Helvetica Neue Light"/>
                <a:ea typeface="Calibri"/>
                <a:cs typeface="Helvetica Neue Light"/>
                <a:sym typeface="Calibri"/>
              </a:rPr>
              <a:t>My family and friends</a:t>
            </a:r>
          </a:p>
          <a:p>
            <a:pPr marL="457200" lvl="4" indent="-368300">
              <a:lnSpc>
                <a:spcPct val="200000"/>
              </a:lnSpc>
              <a:buClr>
                <a:srgbClr val="183374"/>
              </a:buClr>
              <a:buSzPct val="100000"/>
              <a:buFont typeface="Calibri"/>
              <a:buChar char="●"/>
            </a:pPr>
            <a:r>
              <a:rPr lang="en-US" sz="2200" b="1" dirty="0" smtClean="0">
                <a:solidFill>
                  <a:srgbClr val="183374"/>
                </a:solidFill>
                <a:highlight>
                  <a:srgbClr val="FFFFFF"/>
                </a:highlight>
                <a:latin typeface="Helvetica Neue Light"/>
                <a:ea typeface="Calibri"/>
                <a:cs typeface="Helvetica Neue Light"/>
                <a:sym typeface="Calibri"/>
              </a:rPr>
              <a:t>My mother Dr. Irina </a:t>
            </a:r>
            <a:r>
              <a:rPr lang="en-US" sz="2200" b="1" dirty="0" err="1" smtClean="0">
                <a:solidFill>
                  <a:srgbClr val="183374"/>
                </a:solidFill>
                <a:highlight>
                  <a:srgbClr val="FFFFFF"/>
                </a:highlight>
                <a:latin typeface="Helvetica Neue Light"/>
                <a:ea typeface="Calibri"/>
                <a:cs typeface="Helvetica Neue Light"/>
                <a:sym typeface="Calibri"/>
              </a:rPr>
              <a:t>Afonina</a:t>
            </a:r>
            <a:r>
              <a:rPr lang="en-US" sz="2200" b="1" dirty="0" smtClean="0">
                <a:solidFill>
                  <a:srgbClr val="183374"/>
                </a:solidFill>
                <a:highlight>
                  <a:srgbClr val="FFFFFF"/>
                </a:highlight>
                <a:latin typeface="Helvetica Neue Light"/>
                <a:ea typeface="Calibri"/>
                <a:cs typeface="Helvetica Neue Light"/>
                <a:sym typeface="Calibri"/>
              </a:rPr>
              <a:t>  </a:t>
            </a:r>
            <a:endParaRPr lang="en-US" sz="2200" b="1" dirty="0">
              <a:solidFill>
                <a:srgbClr val="183374"/>
              </a:solidFill>
              <a:highlight>
                <a:srgbClr val="FFFFFF"/>
              </a:highlight>
              <a:latin typeface="Helvetica Neue Light"/>
              <a:ea typeface="Calibri"/>
              <a:cs typeface="Helvetica Neue Light"/>
              <a:sym typeface="Calibri"/>
            </a:endParaRPr>
          </a:p>
          <a:p>
            <a:pPr marL="457200" lvl="4" indent="-368300">
              <a:lnSpc>
                <a:spcPct val="200000"/>
              </a:lnSpc>
              <a:buClr>
                <a:srgbClr val="183374"/>
              </a:buClr>
              <a:buSzPct val="100000"/>
              <a:buFont typeface="Calibri"/>
              <a:buChar char="●"/>
            </a:pPr>
            <a:endParaRPr dirty="0">
              <a:solidFill>
                <a:srgbClr val="183374"/>
              </a:solidFill>
              <a:highlight>
                <a:srgbClr val="FFFFFF"/>
              </a:highlight>
              <a:latin typeface="Calibri"/>
              <a:ea typeface="Calibri"/>
              <a:cs typeface="Calibri"/>
              <a:sym typeface="Calibri"/>
            </a:endParaRPr>
          </a:p>
          <a:p>
            <a:pPr lvl="0" rtl="0">
              <a:lnSpc>
                <a:spcPct val="200000"/>
              </a:lnSpc>
              <a:spcBef>
                <a:spcPts val="0"/>
              </a:spcBef>
              <a:buNone/>
            </a:pPr>
            <a:endParaRPr u="sng" dirty="0">
              <a:solidFill>
                <a:srgbClr val="183374"/>
              </a:solidFill>
              <a:latin typeface="Calibri"/>
              <a:ea typeface="Calibri"/>
              <a:cs typeface="Calibri"/>
              <a:sym typeface="Calibri"/>
            </a:endParaRPr>
          </a:p>
        </p:txBody>
      </p:sp>
      <p:sp>
        <p:nvSpPr>
          <p:cNvPr id="121" name="Shape 121"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22" name="Shape 122"/>
          <p:cNvSpPr txBox="1"/>
          <p:nvPr/>
        </p:nvSpPr>
        <p:spPr>
          <a:xfrm>
            <a:off x="0" y="318700"/>
            <a:ext cx="7399799"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Acknowledgements</a:t>
            </a:r>
            <a:endParaRPr lang="en-US" sz="4800" cap="small" dirty="0">
              <a:solidFill>
                <a:srgbClr val="FFFFFF"/>
              </a:solidFill>
              <a:latin typeface="Helvetica Neue Light"/>
              <a:ea typeface="Helvetica Neue"/>
              <a:cs typeface="Helvetica Neue Light"/>
              <a:sym typeface="Helvetica Neue"/>
            </a:endParaRPr>
          </a:p>
        </p:txBody>
      </p:sp>
      <p:pic>
        <p:nvPicPr>
          <p:cNvPr id="3" name="Picture 2"/>
          <p:cNvPicPr>
            <a:picLocks noChangeAspect="1"/>
          </p:cNvPicPr>
          <p:nvPr/>
        </p:nvPicPr>
        <p:blipFill>
          <a:blip r:embed="rId3"/>
          <a:stretch>
            <a:fillRect/>
          </a:stretch>
        </p:blipFill>
        <p:spPr>
          <a:xfrm>
            <a:off x="5694453" y="2702108"/>
            <a:ext cx="2585081" cy="362045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p:nvPr/>
        </p:nvSpPr>
        <p:spPr>
          <a:xfrm>
            <a:off x="0" y="1398250"/>
            <a:ext cx="8988299" cy="5033999"/>
          </a:xfrm>
          <a:prstGeom prst="rect">
            <a:avLst/>
          </a:prstGeom>
          <a:noFill/>
          <a:ln>
            <a:noFill/>
          </a:ln>
        </p:spPr>
        <p:txBody>
          <a:bodyPr lIns="91425" tIns="91425" rIns="91425" bIns="91425" anchor="t" anchorCtr="0">
            <a:noAutofit/>
          </a:bodyPr>
          <a:lstStyle/>
          <a:p>
            <a:pPr lvl="0" rtl="0">
              <a:lnSpc>
                <a:spcPct val="115000"/>
              </a:lnSpc>
              <a:spcBef>
                <a:spcPts val="0"/>
              </a:spcBef>
              <a:buNone/>
            </a:pPr>
            <a:endParaRPr u="sng" dirty="0">
              <a:solidFill>
                <a:srgbClr val="183374"/>
              </a:solidFill>
              <a:latin typeface="Calibri"/>
              <a:ea typeface="Calibri"/>
              <a:cs typeface="Calibri"/>
              <a:sym typeface="Calibri"/>
            </a:endParaRPr>
          </a:p>
        </p:txBody>
      </p:sp>
      <p:sp>
        <p:nvSpPr>
          <p:cNvPr id="121" name="Shape 121"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22" name="Shape 122"/>
          <p:cNvSpPr txBox="1"/>
          <p:nvPr/>
        </p:nvSpPr>
        <p:spPr>
          <a:xfrm>
            <a:off x="0" y="318700"/>
            <a:ext cx="5291847"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Thank You</a:t>
            </a:r>
            <a:endParaRPr lang="en-US" sz="4800" cap="small" dirty="0">
              <a:solidFill>
                <a:srgbClr val="FFFFFF"/>
              </a:solidFill>
              <a:latin typeface="Helvetica Neue Light"/>
              <a:ea typeface="Helvetica Neue"/>
              <a:cs typeface="Helvetica Neue Light"/>
              <a:sym typeface="Helvetica Neue"/>
            </a:endParaRPr>
          </a:p>
        </p:txBody>
      </p:sp>
      <p:pic>
        <p:nvPicPr>
          <p:cNvPr id="2" name="Picture 1"/>
          <p:cNvPicPr>
            <a:picLocks noChangeAspect="1"/>
          </p:cNvPicPr>
          <p:nvPr/>
        </p:nvPicPr>
        <p:blipFill>
          <a:blip r:embed="rId3"/>
          <a:stretch>
            <a:fillRect/>
          </a:stretch>
        </p:blipFill>
        <p:spPr>
          <a:xfrm>
            <a:off x="1499533" y="1478361"/>
            <a:ext cx="6463308" cy="4334597"/>
          </a:xfrm>
          <a:prstGeom prst="rect">
            <a:avLst/>
          </a:prstGeom>
        </p:spPr>
      </p:pic>
      <p:sp>
        <p:nvSpPr>
          <p:cNvPr id="6" name="Shape 122"/>
          <p:cNvSpPr txBox="1"/>
          <p:nvPr/>
        </p:nvSpPr>
        <p:spPr>
          <a:xfrm>
            <a:off x="4372704" y="5891110"/>
            <a:ext cx="4771899"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ru-RU" sz="4800" cap="small" dirty="0" smtClean="0">
                <a:solidFill>
                  <a:srgbClr val="FFFFFF"/>
                </a:solidFill>
                <a:latin typeface="Helvetica Neue Light"/>
                <a:ea typeface="Helvetica Neue"/>
                <a:cs typeface="Helvetica Neue Light"/>
                <a:sym typeface="Helvetica Neue"/>
              </a:rPr>
              <a:t>Спасибо</a:t>
            </a:r>
            <a:endParaRPr lang="en-US" sz="4800" cap="small" dirty="0">
              <a:solidFill>
                <a:srgbClr val="FFFFFF"/>
              </a:solidFill>
              <a:latin typeface="Helvetica Neue Light"/>
              <a:ea typeface="Helvetica Neue"/>
              <a:cs typeface="Helvetica Neue Light"/>
              <a:sym typeface="Helvetica Neue"/>
            </a:endParaRPr>
          </a:p>
        </p:txBody>
      </p:sp>
    </p:spTree>
    <p:extLst>
      <p:ext uri="{BB962C8B-B14F-4D97-AF65-F5344CB8AC3E}">
        <p14:creationId xmlns:p14="http://schemas.microsoft.com/office/powerpoint/2010/main" val="298320632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3979028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0" y="433875"/>
            <a:ext cx="8788400" cy="5486400"/>
          </a:xfrm>
          <a:prstGeom prst="rect">
            <a:avLst/>
          </a:prstGeom>
        </p:spPr>
      </p:pic>
    </p:spTree>
    <p:extLst>
      <p:ext uri="{BB962C8B-B14F-4D97-AF65-F5344CB8AC3E}">
        <p14:creationId xmlns:p14="http://schemas.microsoft.com/office/powerpoint/2010/main" val="277285520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0" y="796240"/>
            <a:ext cx="9144000" cy="4994960"/>
          </a:xfrm>
          <a:prstGeom prst="rect">
            <a:avLst/>
          </a:prstGeom>
        </p:spPr>
      </p:pic>
    </p:spTree>
    <p:extLst>
      <p:ext uri="{BB962C8B-B14F-4D97-AF65-F5344CB8AC3E}">
        <p14:creationId xmlns:p14="http://schemas.microsoft.com/office/powerpoint/2010/main" val="3975291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279400" y="1498600"/>
            <a:ext cx="8572500" cy="3848100"/>
          </a:xfrm>
          <a:prstGeom prst="rect">
            <a:avLst/>
          </a:prstGeom>
        </p:spPr>
      </p:pic>
    </p:spTree>
    <p:extLst>
      <p:ext uri="{BB962C8B-B14F-4D97-AF65-F5344CB8AC3E}">
        <p14:creationId xmlns:p14="http://schemas.microsoft.com/office/powerpoint/2010/main" val="2054825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431800" y="0"/>
            <a:ext cx="8279934" cy="6858000"/>
          </a:xfrm>
          <a:prstGeom prst="rect">
            <a:avLst/>
          </a:prstGeom>
        </p:spPr>
      </p:pic>
    </p:spTree>
    <p:extLst>
      <p:ext uri="{BB962C8B-B14F-4D97-AF65-F5344CB8AC3E}">
        <p14:creationId xmlns:p14="http://schemas.microsoft.com/office/powerpoint/2010/main" val="1036317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266700" y="1638300"/>
            <a:ext cx="8610600" cy="3568700"/>
          </a:xfrm>
          <a:prstGeom prst="rect">
            <a:avLst/>
          </a:prstGeom>
        </p:spPr>
      </p:pic>
    </p:spTree>
    <p:extLst>
      <p:ext uri="{BB962C8B-B14F-4D97-AF65-F5344CB8AC3E}">
        <p14:creationId xmlns:p14="http://schemas.microsoft.com/office/powerpoint/2010/main" val="3310960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622300" y="1003300"/>
            <a:ext cx="7899400" cy="4851400"/>
          </a:xfrm>
          <a:prstGeom prst="rect">
            <a:avLst/>
          </a:prstGeom>
        </p:spPr>
      </p:pic>
    </p:spTree>
    <p:extLst>
      <p:ext uri="{BB962C8B-B14F-4D97-AF65-F5344CB8AC3E}">
        <p14:creationId xmlns:p14="http://schemas.microsoft.com/office/powerpoint/2010/main" val="1881641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609600" y="838200"/>
            <a:ext cx="7924800" cy="5168900"/>
          </a:xfrm>
          <a:prstGeom prst="rect">
            <a:avLst/>
          </a:prstGeom>
        </p:spPr>
      </p:pic>
    </p:spTree>
    <p:extLst>
      <p:ext uri="{BB962C8B-B14F-4D97-AF65-F5344CB8AC3E}">
        <p14:creationId xmlns:p14="http://schemas.microsoft.com/office/powerpoint/2010/main" val="1386326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0" y="318700"/>
            <a:ext cx="7848560"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Professional Motivation</a:t>
            </a:r>
            <a:endParaRPr lang="en-US" sz="4800" cap="small" dirty="0">
              <a:solidFill>
                <a:srgbClr val="FFFFFF"/>
              </a:solidFill>
              <a:latin typeface="Helvetica Neue Light"/>
              <a:ea typeface="Helvetica Neue"/>
              <a:cs typeface="Helvetica Neue Light"/>
              <a:sym typeface="Helvetica Neue"/>
            </a:endParaRPr>
          </a:p>
        </p:txBody>
      </p:sp>
      <p:sp>
        <p:nvSpPr>
          <p:cNvPr id="5" name="Shape 113"/>
          <p:cNvSpPr txBox="1"/>
          <p:nvPr/>
        </p:nvSpPr>
        <p:spPr>
          <a:xfrm>
            <a:off x="274615" y="1398250"/>
            <a:ext cx="8988299" cy="5033999"/>
          </a:xfrm>
          <a:prstGeom prst="rect">
            <a:avLst/>
          </a:prstGeom>
          <a:noFill/>
          <a:ln>
            <a:noFill/>
          </a:ln>
        </p:spPr>
        <p:txBody>
          <a:bodyPr lIns="91425" tIns="91425" rIns="91425" bIns="91425" anchor="t" anchorCtr="0">
            <a:noAutofit/>
          </a:bodyPr>
          <a:lstStyle/>
          <a:p>
            <a:pPr marL="457200" lvl="0" indent="-368300">
              <a:lnSpc>
                <a:spcPct val="20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U.S</a:t>
            </a:r>
            <a:r>
              <a:rPr lang="en-US" sz="2200" b="1" dirty="0">
                <a:solidFill>
                  <a:srgbClr val="21449B"/>
                </a:solidFill>
                <a:highlight>
                  <a:srgbClr val="FFFFFF"/>
                </a:highlight>
                <a:latin typeface="Helvetica Neue Light"/>
                <a:ea typeface="Calibri"/>
                <a:cs typeface="Helvetica Neue Light"/>
                <a:sym typeface="Calibri"/>
              </a:rPr>
              <a:t>. Department of Energy</a:t>
            </a:r>
            <a:r>
              <a:rPr lang="en-US" sz="2200" b="1" dirty="0" smtClean="0">
                <a:solidFill>
                  <a:srgbClr val="21449B"/>
                </a:solidFill>
                <a:highlight>
                  <a:srgbClr val="FFFFFF"/>
                </a:highlight>
                <a:latin typeface="Helvetica Neue Light"/>
                <a:ea typeface="Calibri"/>
                <a:cs typeface="Helvetica Neue Light"/>
                <a:sym typeface="Calibri"/>
              </a:rPr>
              <a:t> </a:t>
            </a:r>
          </a:p>
          <a:p>
            <a:pPr marL="914400" indent="-228600">
              <a:lnSpc>
                <a:spcPct val="200000"/>
              </a:lnSpc>
              <a:buClr>
                <a:srgbClr val="212121"/>
              </a:buClr>
              <a:buChar char="○"/>
            </a:pPr>
            <a:r>
              <a:rPr lang="en-US" sz="1800" dirty="0">
                <a:solidFill>
                  <a:srgbClr val="21449B"/>
                </a:solidFill>
                <a:highlight>
                  <a:srgbClr val="FFFFFF"/>
                </a:highlight>
                <a:latin typeface="Helvetica Neue Light"/>
                <a:cs typeface="Helvetica Neue Light"/>
              </a:rPr>
              <a:t>700</a:t>
            </a:r>
            <a:r>
              <a:rPr lang="en-US" sz="1800" kern="1200" dirty="0">
                <a:solidFill>
                  <a:srgbClr val="21449B"/>
                </a:solidFill>
                <a:latin typeface="Helvetica Neue Light"/>
                <a:cs typeface="Helvetica Neue Light"/>
              </a:rPr>
              <a:t>°C </a:t>
            </a:r>
            <a:r>
              <a:rPr lang="en-US" sz="1800" kern="1200" dirty="0" smtClean="0">
                <a:solidFill>
                  <a:srgbClr val="21449B"/>
                </a:solidFill>
                <a:latin typeface="Helvetica Neue Light"/>
                <a:cs typeface="Helvetica Neue Light"/>
              </a:rPr>
              <a:t>and 35 MPa </a:t>
            </a:r>
            <a:endParaRPr lang="en-US" sz="1800" b="1" kern="1200" dirty="0">
              <a:solidFill>
                <a:srgbClr val="21449B"/>
              </a:solidFill>
              <a:highlight>
                <a:srgbClr val="FFFFFF"/>
              </a:highlight>
              <a:latin typeface="Helvetica Neue Light"/>
              <a:ea typeface="Calibri"/>
              <a:cs typeface="Helvetica Neue Light"/>
              <a:sym typeface="Calibri"/>
            </a:endParaRPr>
          </a:p>
          <a:p>
            <a:pPr marL="914400" lvl="1"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20% emission reduction</a:t>
            </a:r>
            <a:endParaRPr lang="mr-IN" sz="1800" dirty="0">
              <a:solidFill>
                <a:srgbClr val="21449B"/>
              </a:solidFill>
              <a:highlight>
                <a:srgbClr val="FFFFFF"/>
              </a:highlight>
              <a:latin typeface="Helvetica Neue Light"/>
              <a:cs typeface="Helvetica Neue Light"/>
            </a:endParaRPr>
          </a:p>
          <a:p>
            <a:pPr marL="457200" lvl="0" indent="-368300">
              <a:lnSpc>
                <a:spcPct val="20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Aggressive environments </a:t>
            </a:r>
            <a:endParaRPr lang="en-US" sz="2200" b="1" dirty="0">
              <a:solidFill>
                <a:srgbClr val="21449B"/>
              </a:solidFill>
              <a:highlight>
                <a:srgbClr val="FFFFFF"/>
              </a:highlight>
              <a:latin typeface="Helvetica Neue Light"/>
              <a:ea typeface="Calibri"/>
              <a:cs typeface="Helvetica Neue Light"/>
              <a:sym typeface="Calibri"/>
            </a:endParaRP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Material composition and properties </a:t>
            </a:r>
          </a:p>
          <a:p>
            <a:pPr marL="914400" indent="-228600">
              <a:lnSpc>
                <a:spcPct val="200000"/>
              </a:lnSpc>
              <a:buClr>
                <a:srgbClr val="212121"/>
              </a:buClr>
              <a:buChar char="○"/>
            </a:pPr>
            <a:r>
              <a:rPr lang="en-US" sz="1800" b="1" dirty="0" smtClean="0">
                <a:solidFill>
                  <a:srgbClr val="21449B"/>
                </a:solidFill>
                <a:highlight>
                  <a:srgbClr val="FFFFFF"/>
                </a:highlight>
                <a:latin typeface="Helvetica Neue Light"/>
                <a:ea typeface="Calibri"/>
                <a:cs typeface="Helvetica Neue Light"/>
                <a:sym typeface="Calibri"/>
              </a:rPr>
              <a:t>High-temperature creep strength</a:t>
            </a:r>
          </a:p>
          <a:p>
            <a:pPr marL="914400" indent="-228600">
              <a:lnSpc>
                <a:spcPct val="200000"/>
              </a:lnSpc>
              <a:buClr>
                <a:srgbClr val="212121"/>
              </a:buClr>
              <a:buChar char="○"/>
            </a:pPr>
            <a:r>
              <a:rPr lang="en-US" sz="1800" b="1" dirty="0" smtClean="0">
                <a:solidFill>
                  <a:srgbClr val="21449B"/>
                </a:solidFill>
                <a:highlight>
                  <a:srgbClr val="FFFFFF"/>
                </a:highlight>
                <a:latin typeface="Helvetica Neue Light"/>
                <a:ea typeface="Calibri"/>
                <a:cs typeface="Helvetica Neue Light"/>
                <a:sym typeface="Calibri"/>
              </a:rPr>
              <a:t>Oxidation resistance/corrosion resistance</a:t>
            </a:r>
            <a:endParaRPr lang="en-US" sz="2200" b="1" dirty="0">
              <a:solidFill>
                <a:srgbClr val="21449B"/>
              </a:solidFill>
              <a:highlight>
                <a:srgbClr val="FFFFFF"/>
              </a:highlight>
              <a:latin typeface="Helvetica Neue Light"/>
              <a:ea typeface="Calibri"/>
              <a:cs typeface="Helvetica Neue Light"/>
              <a:sym typeface="Calibri"/>
            </a:endParaRPr>
          </a:p>
          <a:p>
            <a:pPr marL="457200" lvl="1" indent="-368300">
              <a:lnSpc>
                <a:spcPct val="200000"/>
              </a:lnSpc>
              <a:buClr>
                <a:srgbClr val="183374"/>
              </a:buClr>
              <a:buSzPct val="100000"/>
              <a:buFont typeface="Calibri"/>
              <a:buChar char="●"/>
            </a:pPr>
            <a:endParaRPr lang="en-US" sz="2200" b="1" dirty="0">
              <a:solidFill>
                <a:srgbClr val="21449B"/>
              </a:solidFill>
              <a:highlight>
                <a:srgbClr val="FFFFFF"/>
              </a:highlight>
              <a:latin typeface="Helvetica Neue Light"/>
              <a:ea typeface="Calibri"/>
              <a:cs typeface="Helvetica Neue Light"/>
              <a:sym typeface="Calibri"/>
            </a:endParaRPr>
          </a:p>
          <a:p>
            <a:pPr marL="88900" lvl="7">
              <a:lnSpc>
                <a:spcPct val="200000"/>
              </a:lnSpc>
              <a:buClr>
                <a:srgbClr val="183374"/>
              </a:buClr>
              <a:buSzPct val="100000"/>
            </a:pPr>
            <a:endParaRPr lang="en-US" sz="2200" b="1" u="sng" dirty="0">
              <a:solidFill>
                <a:srgbClr val="21449B"/>
              </a:solidFill>
              <a:highlight>
                <a:srgbClr val="FFFFFF"/>
              </a:highlight>
              <a:latin typeface="Helvetica Neue Light"/>
              <a:ea typeface="Calibri"/>
              <a:cs typeface="Helvetica Neue Light"/>
              <a:sym typeface="Calibri"/>
            </a:endParaRPr>
          </a:p>
          <a:p>
            <a:pPr marL="457200" lvl="8" indent="-368300">
              <a:lnSpc>
                <a:spcPct val="200000"/>
              </a:lnSpc>
              <a:buClr>
                <a:srgbClr val="183374"/>
              </a:buClr>
              <a:buSzPct val="100000"/>
              <a:buFont typeface="Calibri"/>
              <a:buChar char="●"/>
            </a:pPr>
            <a:endParaRPr lang="en-US" sz="2200" b="1" u="sng" dirty="0">
              <a:solidFill>
                <a:srgbClr val="21449B"/>
              </a:solidFill>
              <a:highlight>
                <a:srgbClr val="FFFFFF"/>
              </a:highlight>
              <a:latin typeface="Helvetica Neue Light"/>
              <a:ea typeface="Calibri"/>
              <a:cs typeface="Helvetica Neue Light"/>
              <a:sym typeface="Calibri"/>
            </a:endParaRPr>
          </a:p>
        </p:txBody>
      </p:sp>
      <p:pic>
        <p:nvPicPr>
          <p:cNvPr id="2" name="Picture 1"/>
          <p:cNvPicPr>
            <a:picLocks noChangeAspect="1"/>
          </p:cNvPicPr>
          <p:nvPr/>
        </p:nvPicPr>
        <p:blipFill>
          <a:blip r:embed="rId3"/>
          <a:stretch>
            <a:fillRect/>
          </a:stretch>
        </p:blipFill>
        <p:spPr>
          <a:xfrm>
            <a:off x="5600699" y="1508680"/>
            <a:ext cx="3364311" cy="2203342"/>
          </a:xfrm>
          <a:prstGeom prst="rect">
            <a:avLst/>
          </a:prstGeom>
        </p:spPr>
      </p:pic>
      <p:sp>
        <p:nvSpPr>
          <p:cNvPr id="3" name="Rectangle 2"/>
          <p:cNvSpPr/>
          <p:nvPr/>
        </p:nvSpPr>
        <p:spPr>
          <a:xfrm>
            <a:off x="4542233" y="6329609"/>
            <a:ext cx="4601767" cy="415498"/>
          </a:xfrm>
          <a:prstGeom prst="rect">
            <a:avLst/>
          </a:prstGeom>
        </p:spPr>
        <p:txBody>
          <a:bodyPr wrap="square">
            <a:spAutoFit/>
          </a:bodyPr>
          <a:lstStyle/>
          <a:p>
            <a:r>
              <a:rPr lang="en-US" sz="1050" i="1" dirty="0">
                <a:solidFill>
                  <a:srgbClr val="21449B"/>
                </a:solidFill>
              </a:rPr>
              <a:t>http://</a:t>
            </a:r>
            <a:r>
              <a:rPr lang="en-US" sz="1050" i="1" dirty="0" err="1">
                <a:solidFill>
                  <a:srgbClr val="21449B"/>
                </a:solidFill>
              </a:rPr>
              <a:t>site.ge-energy.com</a:t>
            </a:r>
            <a:r>
              <a:rPr lang="en-US" sz="1050" i="1" dirty="0">
                <a:solidFill>
                  <a:srgbClr val="21449B"/>
                </a:solidFill>
              </a:rPr>
              <a:t>/businesses/</a:t>
            </a:r>
            <a:r>
              <a:rPr lang="en-US" sz="1050" i="1" dirty="0" err="1">
                <a:solidFill>
                  <a:srgbClr val="21449B"/>
                </a:solidFill>
              </a:rPr>
              <a:t>ge_oilandgas</a:t>
            </a:r>
            <a:r>
              <a:rPr lang="en-US" sz="1050" i="1" dirty="0">
                <a:solidFill>
                  <a:srgbClr val="21449B"/>
                </a:solidFill>
              </a:rPr>
              <a:t>/en/newsletter/geog_viewsandnews_072011/images/R-NP-03043-0022.jpg</a:t>
            </a:r>
          </a:p>
        </p:txBody>
      </p:sp>
      <p:pic>
        <p:nvPicPr>
          <p:cNvPr id="4" name="Picture 3"/>
          <p:cNvPicPr>
            <a:picLocks noChangeAspect="1"/>
          </p:cNvPicPr>
          <p:nvPr/>
        </p:nvPicPr>
        <p:blipFill>
          <a:blip r:embed="rId4"/>
          <a:stretch>
            <a:fillRect/>
          </a:stretch>
        </p:blipFill>
        <p:spPr>
          <a:xfrm>
            <a:off x="6141250" y="3813528"/>
            <a:ext cx="2590877" cy="2460869"/>
          </a:xfrm>
          <a:prstGeom prst="rect">
            <a:avLst/>
          </a:prstGeom>
        </p:spPr>
      </p:pic>
    </p:spTree>
    <p:extLst>
      <p:ext uri="{BB962C8B-B14F-4D97-AF65-F5344CB8AC3E}">
        <p14:creationId xmlns:p14="http://schemas.microsoft.com/office/powerpoint/2010/main" val="334839429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460374" y="371231"/>
            <a:ext cx="8648640" cy="5508869"/>
          </a:xfrm>
          <a:prstGeom prst="rect">
            <a:avLst/>
          </a:prstGeom>
        </p:spPr>
      </p:pic>
    </p:spTree>
    <p:extLst>
      <p:ext uri="{BB962C8B-B14F-4D97-AF65-F5344CB8AC3E}">
        <p14:creationId xmlns:p14="http://schemas.microsoft.com/office/powerpoint/2010/main" val="6529938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1" y="579617"/>
            <a:ext cx="8965389" cy="5574997"/>
          </a:xfrm>
          <a:prstGeom prst="rect">
            <a:avLst/>
          </a:prstGeom>
        </p:spPr>
      </p:pic>
    </p:spTree>
    <p:extLst>
      <p:ext uri="{BB962C8B-B14F-4D97-AF65-F5344CB8AC3E}">
        <p14:creationId xmlns:p14="http://schemas.microsoft.com/office/powerpoint/2010/main" val="18456239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0" y="781068"/>
            <a:ext cx="9144000" cy="5099032"/>
          </a:xfrm>
          <a:prstGeom prst="rect">
            <a:avLst/>
          </a:prstGeom>
        </p:spPr>
      </p:pic>
    </p:spTree>
    <p:extLst>
      <p:ext uri="{BB962C8B-B14F-4D97-AF65-F5344CB8AC3E}">
        <p14:creationId xmlns:p14="http://schemas.microsoft.com/office/powerpoint/2010/main" val="766675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177800" y="1333500"/>
            <a:ext cx="8788400" cy="4178300"/>
          </a:xfrm>
          <a:prstGeom prst="rect">
            <a:avLst/>
          </a:prstGeom>
        </p:spPr>
      </p:pic>
    </p:spTree>
    <p:extLst>
      <p:ext uri="{BB962C8B-B14F-4D97-AF65-F5344CB8AC3E}">
        <p14:creationId xmlns:p14="http://schemas.microsoft.com/office/powerpoint/2010/main" val="1610766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155575" y="1329093"/>
            <a:ext cx="8988425" cy="3801708"/>
          </a:xfrm>
          <a:prstGeom prst="rect">
            <a:avLst/>
          </a:prstGeom>
        </p:spPr>
      </p:pic>
    </p:spTree>
    <p:extLst>
      <p:ext uri="{BB962C8B-B14F-4D97-AF65-F5344CB8AC3E}">
        <p14:creationId xmlns:p14="http://schemas.microsoft.com/office/powerpoint/2010/main" val="2371569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155575" y="1275911"/>
            <a:ext cx="8493125" cy="4134289"/>
          </a:xfrm>
          <a:prstGeom prst="rect">
            <a:avLst/>
          </a:prstGeom>
        </p:spPr>
      </p:pic>
    </p:spTree>
    <p:extLst>
      <p:ext uri="{BB962C8B-B14F-4D97-AF65-F5344CB8AC3E}">
        <p14:creationId xmlns:p14="http://schemas.microsoft.com/office/powerpoint/2010/main" val="14032560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3" name="Picture 2"/>
          <p:cNvPicPr>
            <a:picLocks noChangeAspect="1"/>
          </p:cNvPicPr>
          <p:nvPr/>
        </p:nvPicPr>
        <p:blipFill>
          <a:blip r:embed="rId3"/>
          <a:stretch>
            <a:fillRect/>
          </a:stretch>
        </p:blipFill>
        <p:spPr>
          <a:xfrm>
            <a:off x="0" y="1543538"/>
            <a:ext cx="9013608" cy="4319955"/>
          </a:xfrm>
          <a:prstGeom prst="rect">
            <a:avLst/>
          </a:prstGeom>
        </p:spPr>
      </p:pic>
    </p:spTree>
    <p:extLst>
      <p:ext uri="{BB962C8B-B14F-4D97-AF65-F5344CB8AC3E}">
        <p14:creationId xmlns:p14="http://schemas.microsoft.com/office/powerpoint/2010/main" val="17370410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2222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0" y="318700"/>
            <a:ext cx="4804397"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Background</a:t>
            </a:r>
            <a:endParaRPr lang="en-US" sz="4800" cap="small" dirty="0">
              <a:solidFill>
                <a:srgbClr val="FFFFFF"/>
              </a:solidFill>
              <a:latin typeface="Helvetica Neue Light"/>
              <a:ea typeface="Helvetica Neue"/>
              <a:cs typeface="Helvetica Neue Light"/>
              <a:sym typeface="Helvetica Neue"/>
            </a:endParaRPr>
          </a:p>
        </p:txBody>
      </p:sp>
      <p:sp>
        <p:nvSpPr>
          <p:cNvPr id="5" name="Shape 113"/>
          <p:cNvSpPr txBox="1"/>
          <p:nvPr/>
        </p:nvSpPr>
        <p:spPr>
          <a:xfrm>
            <a:off x="274615" y="1398250"/>
            <a:ext cx="8988299" cy="5033999"/>
          </a:xfrm>
          <a:prstGeom prst="rect">
            <a:avLst/>
          </a:prstGeom>
          <a:noFill/>
          <a:ln>
            <a:noFill/>
          </a:ln>
        </p:spPr>
        <p:txBody>
          <a:bodyPr lIns="91425" tIns="91425" rIns="91425" bIns="91425" anchor="t" anchorCtr="0">
            <a:noAutofit/>
          </a:bodyPr>
          <a:lstStyle/>
          <a:p>
            <a:pPr marL="457200" lvl="0" indent="-368300">
              <a:lnSpc>
                <a:spcPct val="20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Nickel-based </a:t>
            </a:r>
            <a:r>
              <a:rPr lang="en-US" sz="2200" b="1" dirty="0" err="1" smtClean="0">
                <a:solidFill>
                  <a:srgbClr val="21449B"/>
                </a:solidFill>
                <a:highlight>
                  <a:srgbClr val="FFFFFF"/>
                </a:highlight>
                <a:latin typeface="Helvetica Neue Light"/>
                <a:ea typeface="Calibri"/>
                <a:cs typeface="Helvetica Neue Light"/>
                <a:sym typeface="Calibri"/>
              </a:rPr>
              <a:t>superalloys</a:t>
            </a:r>
            <a:r>
              <a:rPr lang="en-US" sz="2200" b="1" dirty="0" smtClean="0">
                <a:solidFill>
                  <a:srgbClr val="21449B"/>
                </a:solidFill>
                <a:highlight>
                  <a:srgbClr val="FFFFFF"/>
                </a:highlight>
                <a:latin typeface="Helvetica Neue Light"/>
                <a:ea typeface="Calibri"/>
                <a:cs typeface="Helvetica Neue Light"/>
                <a:sym typeface="Calibri"/>
              </a:rPr>
              <a:t>  </a:t>
            </a: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Not economically viable </a:t>
            </a:r>
            <a:r>
              <a:rPr lang="en-US" sz="1800" kern="1200" dirty="0" smtClean="0">
                <a:solidFill>
                  <a:srgbClr val="21449B"/>
                </a:solidFill>
                <a:latin typeface="Helvetica Neue Light"/>
                <a:cs typeface="Helvetica Neue Light"/>
              </a:rPr>
              <a:t> </a:t>
            </a:r>
            <a:endParaRPr lang="en-US" sz="1800" b="1" kern="1200" dirty="0">
              <a:solidFill>
                <a:srgbClr val="21449B"/>
              </a:solidFill>
              <a:highlight>
                <a:srgbClr val="FFFFFF"/>
              </a:highlight>
              <a:latin typeface="Helvetica Neue Light"/>
              <a:ea typeface="Calibri"/>
              <a:cs typeface="Helvetica Neue Light"/>
              <a:sym typeface="Calibri"/>
            </a:endParaRPr>
          </a:p>
          <a:p>
            <a:pPr marL="457200" lvl="0" indent="-368300">
              <a:lnSpc>
                <a:spcPct val="20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Iron-based alloys </a:t>
            </a:r>
            <a:endParaRPr lang="en-US" sz="2200" b="1" dirty="0">
              <a:solidFill>
                <a:srgbClr val="21449B"/>
              </a:solidFill>
              <a:highlight>
                <a:srgbClr val="FFFFFF"/>
              </a:highlight>
              <a:latin typeface="Helvetica Neue Light"/>
              <a:ea typeface="Calibri"/>
              <a:cs typeface="Helvetica Neue Light"/>
              <a:sym typeface="Calibri"/>
            </a:endParaRP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Lower in cost</a:t>
            </a: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Material properties</a:t>
            </a:r>
          </a:p>
          <a:p>
            <a:pPr marL="914400" indent="-228600">
              <a:lnSpc>
                <a:spcPct val="200000"/>
              </a:lnSpc>
              <a:buChar char="○"/>
            </a:pPr>
            <a:r>
              <a:rPr lang="en-US" sz="1800" dirty="0" smtClean="0">
                <a:solidFill>
                  <a:srgbClr val="21449B"/>
                </a:solidFill>
                <a:highlight>
                  <a:srgbClr val="FFFFFF"/>
                </a:highlight>
                <a:latin typeface="Helvetica Neue Light"/>
                <a:ea typeface="Calibri"/>
                <a:cs typeface="Helvetica Neue Light"/>
                <a:sym typeface="Calibri"/>
              </a:rPr>
              <a:t>A</a:t>
            </a:r>
            <a:r>
              <a:rPr lang="en-US" sz="1800" b="1" dirty="0" smtClean="0">
                <a:solidFill>
                  <a:srgbClr val="21449B"/>
                </a:solidFill>
                <a:highlight>
                  <a:srgbClr val="FFFFFF"/>
                </a:highlight>
                <a:latin typeface="Helvetica Neue Light"/>
                <a:ea typeface="Calibri"/>
                <a:cs typeface="Helvetica Neue Light"/>
                <a:sym typeface="Calibri"/>
              </a:rPr>
              <a:t>lumina-Forming Austenitic Steels (AFAs) </a:t>
            </a:r>
            <a:endParaRPr lang="en-US" sz="2200" b="1" dirty="0">
              <a:solidFill>
                <a:srgbClr val="21449B"/>
              </a:solidFill>
              <a:highlight>
                <a:srgbClr val="FFFFFF"/>
              </a:highlight>
              <a:latin typeface="Helvetica Neue Light"/>
              <a:ea typeface="Calibri"/>
              <a:cs typeface="Helvetica Neue Light"/>
              <a:sym typeface="Calibri"/>
            </a:endParaRPr>
          </a:p>
          <a:p>
            <a:pPr marL="457200" lvl="1" indent="-368300">
              <a:lnSpc>
                <a:spcPct val="115000"/>
              </a:lnSpc>
              <a:buClr>
                <a:srgbClr val="183374"/>
              </a:buClr>
              <a:buSzPct val="100000"/>
              <a:buFont typeface="Calibri"/>
              <a:buChar char="●"/>
            </a:pPr>
            <a:endParaRPr lang="en-US" sz="2200" b="1" dirty="0">
              <a:solidFill>
                <a:srgbClr val="21449B"/>
              </a:solidFill>
              <a:highlight>
                <a:srgbClr val="FFFFFF"/>
              </a:highlight>
              <a:latin typeface="Helvetica Neue Light"/>
              <a:ea typeface="Calibri"/>
              <a:cs typeface="Helvetica Neue Light"/>
              <a:sym typeface="Calibri"/>
            </a:endParaRPr>
          </a:p>
          <a:p>
            <a:pPr marL="88900" lvl="7">
              <a:lnSpc>
                <a:spcPct val="115000"/>
              </a:lnSpc>
              <a:buClr>
                <a:srgbClr val="183374"/>
              </a:buClr>
              <a:buSzPct val="100000"/>
            </a:pPr>
            <a:endParaRPr lang="en-US" sz="2200" b="1" u="sng" dirty="0">
              <a:solidFill>
                <a:srgbClr val="21449B"/>
              </a:solidFill>
              <a:highlight>
                <a:srgbClr val="FFFFFF"/>
              </a:highlight>
              <a:latin typeface="Helvetica Neue Light"/>
              <a:ea typeface="Calibri"/>
              <a:cs typeface="Helvetica Neue Light"/>
              <a:sym typeface="Calibri"/>
            </a:endParaRPr>
          </a:p>
          <a:p>
            <a:pPr marL="457200" lvl="8" indent="-368300">
              <a:lnSpc>
                <a:spcPct val="115000"/>
              </a:lnSpc>
              <a:buClr>
                <a:srgbClr val="183374"/>
              </a:buClr>
              <a:buSzPct val="100000"/>
              <a:buFont typeface="Calibri"/>
              <a:buChar char="●"/>
            </a:pPr>
            <a:endParaRPr lang="en-US" sz="2200" b="1" u="sng" dirty="0">
              <a:solidFill>
                <a:srgbClr val="21449B"/>
              </a:solidFill>
              <a:highlight>
                <a:srgbClr val="FFFFFF"/>
              </a:highlight>
              <a:latin typeface="Helvetica Neue Light"/>
              <a:ea typeface="Calibri"/>
              <a:cs typeface="Helvetica Neue Light"/>
              <a:sym typeface="Calibri"/>
            </a:endParaRPr>
          </a:p>
        </p:txBody>
      </p:sp>
      <p:pic>
        <p:nvPicPr>
          <p:cNvPr id="2" name="Picture 1"/>
          <p:cNvPicPr>
            <a:picLocks noChangeAspect="1"/>
          </p:cNvPicPr>
          <p:nvPr/>
        </p:nvPicPr>
        <p:blipFill>
          <a:blip r:embed="rId3"/>
          <a:stretch>
            <a:fillRect/>
          </a:stretch>
        </p:blipFill>
        <p:spPr>
          <a:xfrm>
            <a:off x="5107475" y="2192642"/>
            <a:ext cx="3464111" cy="2205484"/>
          </a:xfrm>
          <a:prstGeom prst="rect">
            <a:avLst/>
          </a:prstGeom>
        </p:spPr>
      </p:pic>
      <p:sp>
        <p:nvSpPr>
          <p:cNvPr id="3" name="Rectangle 2"/>
          <p:cNvSpPr/>
          <p:nvPr/>
        </p:nvSpPr>
        <p:spPr>
          <a:xfrm>
            <a:off x="4572000" y="6596390"/>
            <a:ext cx="4572000" cy="261610"/>
          </a:xfrm>
          <a:prstGeom prst="rect">
            <a:avLst/>
          </a:prstGeom>
        </p:spPr>
        <p:txBody>
          <a:bodyPr>
            <a:spAutoFit/>
          </a:bodyPr>
          <a:lstStyle/>
          <a:p>
            <a:r>
              <a:rPr lang="en-US" sz="1050" i="1" dirty="0">
                <a:solidFill>
                  <a:srgbClr val="21449B"/>
                </a:solidFill>
              </a:rPr>
              <a:t>http://</a:t>
            </a:r>
            <a:r>
              <a:rPr lang="en-US" sz="1050" i="1" dirty="0" err="1">
                <a:solidFill>
                  <a:srgbClr val="21449B"/>
                </a:solidFill>
              </a:rPr>
              <a:t>www.twi-global.com</a:t>
            </a:r>
            <a:r>
              <a:rPr lang="en-US" sz="1050" i="1" dirty="0">
                <a:solidFill>
                  <a:srgbClr val="21449B"/>
                </a:solidFill>
              </a:rPr>
              <a:t>/_resources/assets/inline/full/0/13635.jpg</a:t>
            </a:r>
          </a:p>
        </p:txBody>
      </p:sp>
      <p:pic>
        <p:nvPicPr>
          <p:cNvPr id="4" name="Picture 3"/>
          <p:cNvPicPr>
            <a:picLocks noChangeAspect="1"/>
          </p:cNvPicPr>
          <p:nvPr/>
        </p:nvPicPr>
        <p:blipFill>
          <a:blip r:embed="rId4"/>
          <a:stretch>
            <a:fillRect/>
          </a:stretch>
        </p:blipFill>
        <p:spPr>
          <a:xfrm>
            <a:off x="6234799" y="318700"/>
            <a:ext cx="1705890" cy="1715694"/>
          </a:xfrm>
          <a:prstGeom prst="rect">
            <a:avLst/>
          </a:prstGeom>
        </p:spPr>
      </p:pic>
      <p:pic>
        <p:nvPicPr>
          <p:cNvPr id="6" name="Picture 5"/>
          <p:cNvPicPr>
            <a:picLocks noChangeAspect="1"/>
          </p:cNvPicPr>
          <p:nvPr/>
        </p:nvPicPr>
        <p:blipFill>
          <a:blip r:embed="rId5"/>
          <a:stretch>
            <a:fillRect/>
          </a:stretch>
        </p:blipFill>
        <p:spPr>
          <a:xfrm>
            <a:off x="6234799" y="4516431"/>
            <a:ext cx="1882975" cy="1915818"/>
          </a:xfrm>
          <a:prstGeom prst="rect">
            <a:avLst/>
          </a:prstGeom>
        </p:spPr>
      </p:pic>
    </p:spTree>
    <p:extLst>
      <p:ext uri="{BB962C8B-B14F-4D97-AF65-F5344CB8AC3E}">
        <p14:creationId xmlns:p14="http://schemas.microsoft.com/office/powerpoint/2010/main" val="363198277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0" y="318700"/>
            <a:ext cx="8180573" cy="901607"/>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3600" cap="small" dirty="0" smtClean="0">
                <a:solidFill>
                  <a:srgbClr val="FFFFFF"/>
                </a:solidFill>
                <a:latin typeface="Helvetica Neue Light"/>
                <a:ea typeface="Helvetica Neue"/>
                <a:cs typeface="Helvetica Neue Light"/>
                <a:sym typeface="Helvetica Neue"/>
              </a:rPr>
              <a:t>Alumina-Forming Austenitic Steels</a:t>
            </a:r>
            <a:endParaRPr lang="en-US" sz="3600" cap="small" dirty="0">
              <a:solidFill>
                <a:srgbClr val="FFFFFF"/>
              </a:solidFill>
              <a:latin typeface="Helvetica Neue Light"/>
              <a:ea typeface="Helvetica Neue"/>
              <a:cs typeface="Helvetica Neue Light"/>
              <a:sym typeface="Helvetica Neue"/>
            </a:endParaRPr>
          </a:p>
        </p:txBody>
      </p:sp>
      <p:sp>
        <p:nvSpPr>
          <p:cNvPr id="5" name="Shape 113"/>
          <p:cNvSpPr txBox="1"/>
          <p:nvPr/>
        </p:nvSpPr>
        <p:spPr>
          <a:xfrm>
            <a:off x="155575" y="1295469"/>
            <a:ext cx="8988299" cy="5033999"/>
          </a:xfrm>
          <a:prstGeom prst="rect">
            <a:avLst/>
          </a:prstGeom>
          <a:noFill/>
          <a:ln>
            <a:noFill/>
          </a:ln>
        </p:spPr>
        <p:txBody>
          <a:bodyPr lIns="91425" tIns="91425" rIns="91425" bIns="91425" anchor="t" anchorCtr="0">
            <a:noAutofit/>
          </a:bodyPr>
          <a:lstStyle/>
          <a:p>
            <a:pPr marL="457200" lvl="0" indent="-368300">
              <a:lnSpc>
                <a:spcPct val="20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Oak Ridge National Laboratory  </a:t>
            </a:r>
          </a:p>
          <a:p>
            <a:pPr marL="457200" lvl="0" indent="-368300">
              <a:lnSpc>
                <a:spcPct val="200000"/>
              </a:lnSpc>
              <a:buClr>
                <a:srgbClr val="183374"/>
              </a:buClr>
              <a:buSzPct val="100000"/>
              <a:buFont typeface="Calibri"/>
              <a:buChar char="●"/>
            </a:pPr>
            <a:r>
              <a:rPr lang="mr-IN" sz="2000" dirty="0" smtClean="0">
                <a:solidFill>
                  <a:srgbClr val="21449B"/>
                </a:solidFill>
                <a:latin typeface="Helvetica Neue Light"/>
                <a:cs typeface="Helvetica Neue Light"/>
              </a:rPr>
              <a:t>Fe</a:t>
            </a:r>
            <a:r>
              <a:rPr lang="mr-IN" sz="2000" dirty="0">
                <a:solidFill>
                  <a:srgbClr val="21449B"/>
                </a:solidFill>
                <a:latin typeface="Helvetica Neue Light"/>
                <a:cs typeface="Helvetica Neue Light"/>
              </a:rPr>
              <a:t>-(12-35)Ni</a:t>
            </a:r>
            <a:r>
              <a:rPr lang="mr-IN" sz="2000" dirty="0" smtClean="0">
                <a:solidFill>
                  <a:srgbClr val="21449B"/>
                </a:solidFill>
                <a:latin typeface="Helvetica Neue Light"/>
                <a:cs typeface="Helvetica Neue Light"/>
              </a:rPr>
              <a:t>-(</a:t>
            </a:r>
            <a:r>
              <a:rPr lang="mr-IN" sz="2000" dirty="0">
                <a:solidFill>
                  <a:srgbClr val="21449B"/>
                </a:solidFill>
                <a:latin typeface="Helvetica Neue Light"/>
                <a:cs typeface="Helvetica Neue Light"/>
              </a:rPr>
              <a:t>12-15)Cr-(2.5-4)Al-(0.6–3)Nb (wt %) </a:t>
            </a:r>
          </a:p>
          <a:p>
            <a:pPr marL="457200" lvl="0" indent="-368300">
              <a:lnSpc>
                <a:spcPct val="20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Benefits of AFAs  </a:t>
            </a:r>
            <a:endParaRPr lang="en-US" sz="2200" b="1" dirty="0">
              <a:solidFill>
                <a:srgbClr val="21449B"/>
              </a:solidFill>
              <a:highlight>
                <a:srgbClr val="FFFFFF"/>
              </a:highlight>
              <a:latin typeface="Helvetica Neue Light"/>
              <a:ea typeface="Calibri"/>
              <a:cs typeface="Helvetica Neue Light"/>
              <a:sym typeface="Calibri"/>
            </a:endParaRP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Lower in cost</a:t>
            </a: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Alumina surface layer</a:t>
            </a:r>
            <a:endParaRPr lang="en-US" sz="2200" b="1" u="sng" dirty="0">
              <a:solidFill>
                <a:srgbClr val="21449B"/>
              </a:solidFill>
              <a:highlight>
                <a:srgbClr val="FFFFFF"/>
              </a:highlight>
              <a:latin typeface="Helvetica Neue Light"/>
              <a:ea typeface="Calibri"/>
              <a:cs typeface="Helvetica Neue Light"/>
              <a:sym typeface="Calibri"/>
            </a:endParaRPr>
          </a:p>
        </p:txBody>
      </p:sp>
      <p:sp>
        <p:nvSpPr>
          <p:cNvPr id="3" name="Rectangle 2"/>
          <p:cNvSpPr/>
          <p:nvPr/>
        </p:nvSpPr>
        <p:spPr>
          <a:xfrm>
            <a:off x="4382893" y="6596390"/>
            <a:ext cx="5563443" cy="253916"/>
          </a:xfrm>
          <a:prstGeom prst="rect">
            <a:avLst/>
          </a:prstGeom>
        </p:spPr>
        <p:txBody>
          <a:bodyPr wrap="square">
            <a:spAutoFit/>
          </a:bodyPr>
          <a:lstStyle/>
          <a:p>
            <a:r>
              <a:rPr lang="en-US" sz="1050" i="1" dirty="0">
                <a:solidFill>
                  <a:srgbClr val="21449B"/>
                </a:solidFill>
              </a:rPr>
              <a:t>http://</a:t>
            </a:r>
            <a:r>
              <a:rPr lang="en-US" sz="1050" i="1" dirty="0" err="1">
                <a:solidFill>
                  <a:srgbClr val="21449B"/>
                </a:solidFill>
              </a:rPr>
              <a:t>www.knoxvilleoakridge.com</a:t>
            </a:r>
            <a:r>
              <a:rPr lang="en-US" sz="1050" i="1" dirty="0">
                <a:solidFill>
                  <a:srgbClr val="21449B"/>
                </a:solidFill>
              </a:rPr>
              <a:t>/lib/image/thumbs/ORNL_931_300_fill.jpg</a:t>
            </a:r>
          </a:p>
        </p:txBody>
      </p:sp>
      <p:pic>
        <p:nvPicPr>
          <p:cNvPr id="6" name="Picture 5"/>
          <p:cNvPicPr>
            <a:picLocks noChangeAspect="1"/>
          </p:cNvPicPr>
          <p:nvPr/>
        </p:nvPicPr>
        <p:blipFill>
          <a:blip r:embed="rId3"/>
          <a:stretch>
            <a:fillRect/>
          </a:stretch>
        </p:blipFill>
        <p:spPr>
          <a:xfrm>
            <a:off x="4217225" y="3033077"/>
            <a:ext cx="4268702" cy="2842831"/>
          </a:xfrm>
          <a:prstGeom prst="rect">
            <a:avLst/>
          </a:prstGeom>
        </p:spPr>
      </p:pic>
      <p:pic>
        <p:nvPicPr>
          <p:cNvPr id="2" name="Picture 1"/>
          <p:cNvPicPr>
            <a:picLocks noChangeAspect="1"/>
          </p:cNvPicPr>
          <p:nvPr/>
        </p:nvPicPr>
        <p:blipFill>
          <a:blip r:embed="rId4"/>
          <a:stretch>
            <a:fillRect/>
          </a:stretch>
        </p:blipFill>
        <p:spPr>
          <a:xfrm>
            <a:off x="1348884" y="4531681"/>
            <a:ext cx="1842089" cy="1344227"/>
          </a:xfrm>
          <a:prstGeom prst="rect">
            <a:avLst/>
          </a:prstGeom>
        </p:spPr>
      </p:pic>
    </p:spTree>
    <p:extLst>
      <p:ext uri="{BB962C8B-B14F-4D97-AF65-F5344CB8AC3E}">
        <p14:creationId xmlns:p14="http://schemas.microsoft.com/office/powerpoint/2010/main" val="236912532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0" y="318700"/>
            <a:ext cx="5877063"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AFA precipitates</a:t>
            </a:r>
            <a:endParaRPr lang="en-US" sz="4800" cap="small" dirty="0">
              <a:solidFill>
                <a:srgbClr val="FFFFFF"/>
              </a:solidFill>
              <a:latin typeface="Helvetica Neue Light"/>
              <a:ea typeface="Helvetica Neue"/>
              <a:cs typeface="Helvetica Neue Light"/>
              <a:sym typeface="Helvetica Neue"/>
            </a:endParaRPr>
          </a:p>
        </p:txBody>
      </p:sp>
      <p:sp>
        <p:nvSpPr>
          <p:cNvPr id="5" name="Shape 113"/>
          <p:cNvSpPr txBox="1"/>
          <p:nvPr/>
        </p:nvSpPr>
        <p:spPr>
          <a:xfrm>
            <a:off x="274615" y="1398250"/>
            <a:ext cx="8988299" cy="5033999"/>
          </a:xfrm>
          <a:prstGeom prst="rect">
            <a:avLst/>
          </a:prstGeom>
          <a:noFill/>
          <a:ln>
            <a:noFill/>
          </a:ln>
        </p:spPr>
        <p:txBody>
          <a:bodyPr lIns="91425" tIns="91425" rIns="91425" bIns="91425" anchor="t" anchorCtr="0">
            <a:noAutofit/>
          </a:bodyPr>
          <a:lstStyle/>
          <a:p>
            <a:pPr marL="457200" lvl="0" indent="-368300">
              <a:lnSpc>
                <a:spcPct val="150000"/>
              </a:lnSpc>
              <a:buClr>
                <a:srgbClr val="183374"/>
              </a:buClr>
              <a:buSzPct val="100000"/>
              <a:buFont typeface="Calibri"/>
              <a:buChar char="●"/>
            </a:pPr>
            <a:r>
              <a:rPr lang="en-US" sz="2200" b="1" dirty="0" smtClean="0">
                <a:solidFill>
                  <a:srgbClr val="21449B"/>
                </a:solidFill>
                <a:highlight>
                  <a:srgbClr val="FFFFFF"/>
                </a:highlight>
                <a:latin typeface="Helvetica Neue Light"/>
                <a:ea typeface="Calibri"/>
                <a:cs typeface="Helvetica Neue Light"/>
                <a:sym typeface="Calibri"/>
              </a:rPr>
              <a:t>Precipitates contribute to creep strength </a:t>
            </a:r>
          </a:p>
          <a:p>
            <a:pPr marL="914400" indent="-228600">
              <a:lnSpc>
                <a:spcPct val="150000"/>
              </a:lnSpc>
              <a:buClr>
                <a:srgbClr val="212121"/>
              </a:buClr>
              <a:buChar char="○"/>
            </a:pPr>
            <a:r>
              <a:rPr lang="en-US" sz="1800" dirty="0" smtClean="0">
                <a:solidFill>
                  <a:srgbClr val="21449B"/>
                </a:solidFill>
                <a:highlight>
                  <a:srgbClr val="FFFFFF"/>
                </a:highlight>
                <a:latin typeface="Helvetica Neue Light"/>
                <a:cs typeface="Helvetica Neue Light"/>
              </a:rPr>
              <a:t>MC carbides</a:t>
            </a:r>
          </a:p>
          <a:p>
            <a:pPr marL="914400" indent="-228600">
              <a:lnSpc>
                <a:spcPct val="150000"/>
              </a:lnSpc>
              <a:buClr>
                <a:srgbClr val="212121"/>
              </a:buClr>
              <a:buChar char="○"/>
            </a:pPr>
            <a:r>
              <a:rPr lang="en-US" sz="1800" kern="1200" dirty="0">
                <a:solidFill>
                  <a:srgbClr val="21449B"/>
                </a:solidFill>
                <a:latin typeface="Helvetica Neue Light"/>
                <a:cs typeface="Helvetica Neue Light"/>
              </a:rPr>
              <a:t>γ’-Ni</a:t>
            </a:r>
            <a:r>
              <a:rPr lang="en-US" sz="1800" kern="1200" baseline="-25000" dirty="0">
                <a:solidFill>
                  <a:srgbClr val="21449B"/>
                </a:solidFill>
                <a:latin typeface="Helvetica Neue Light"/>
                <a:cs typeface="Helvetica Neue Light"/>
              </a:rPr>
              <a:t>3</a:t>
            </a:r>
            <a:r>
              <a:rPr lang="en-US" sz="1800" kern="1200" dirty="0">
                <a:solidFill>
                  <a:srgbClr val="21449B"/>
                </a:solidFill>
                <a:latin typeface="Helvetica Neue Light"/>
                <a:cs typeface="Helvetica Neue Light"/>
              </a:rPr>
              <a:t>Al </a:t>
            </a:r>
            <a:r>
              <a:rPr lang="en-US" sz="1800" kern="1200" dirty="0" smtClean="0">
                <a:solidFill>
                  <a:srgbClr val="21449B"/>
                </a:solidFill>
                <a:latin typeface="Helvetica Neue Light"/>
                <a:cs typeface="Helvetica Neue Light"/>
              </a:rPr>
              <a:t>(L1</a:t>
            </a:r>
            <a:r>
              <a:rPr lang="en-US" sz="1800" kern="1200" baseline="-25000" dirty="0" smtClean="0">
                <a:solidFill>
                  <a:srgbClr val="21449B"/>
                </a:solidFill>
                <a:latin typeface="Helvetica Neue Light"/>
                <a:cs typeface="Helvetica Neue Light"/>
              </a:rPr>
              <a:t>2</a:t>
            </a:r>
            <a:r>
              <a:rPr lang="en-US" sz="1800" kern="1200" dirty="0" smtClean="0">
                <a:solidFill>
                  <a:srgbClr val="21449B"/>
                </a:solidFill>
                <a:latin typeface="Helvetica Neue Light"/>
                <a:cs typeface="Helvetica Neue Light"/>
              </a:rPr>
              <a:t>)</a:t>
            </a:r>
          </a:p>
          <a:p>
            <a:pPr marL="914400" indent="-228600">
              <a:lnSpc>
                <a:spcPct val="150000"/>
              </a:lnSpc>
              <a:buClr>
                <a:srgbClr val="212121"/>
              </a:buClr>
              <a:buFontTx/>
              <a:buChar char="○"/>
            </a:pPr>
            <a:r>
              <a:rPr lang="en-US" sz="1800" dirty="0" smtClean="0">
                <a:solidFill>
                  <a:srgbClr val="21449B"/>
                </a:solidFill>
                <a:latin typeface="Helvetica Neue Light"/>
                <a:cs typeface="Helvetica Neue Light"/>
              </a:rPr>
              <a:t>Fe</a:t>
            </a:r>
            <a:r>
              <a:rPr lang="en-US" sz="1800" baseline="-25000" dirty="0" smtClean="0">
                <a:solidFill>
                  <a:srgbClr val="21449B"/>
                </a:solidFill>
                <a:latin typeface="Helvetica Neue Light"/>
                <a:cs typeface="Helvetica Neue Light"/>
              </a:rPr>
              <a:t>2</a:t>
            </a:r>
            <a:r>
              <a:rPr lang="en-US" sz="1800" dirty="0" smtClean="0">
                <a:solidFill>
                  <a:srgbClr val="21449B"/>
                </a:solidFill>
                <a:latin typeface="Helvetica Neue Light"/>
                <a:cs typeface="Helvetica Neue Light"/>
              </a:rPr>
              <a:t>Nb </a:t>
            </a:r>
            <a:r>
              <a:rPr lang="en-US" sz="1800" dirty="0">
                <a:solidFill>
                  <a:srgbClr val="21449B"/>
                </a:solidFill>
                <a:latin typeface="Helvetica Neue Light"/>
                <a:cs typeface="Helvetica Neue Light"/>
              </a:rPr>
              <a:t>Laves phase </a:t>
            </a:r>
            <a:endParaRPr lang="en-US" sz="1800" dirty="0" smtClean="0">
              <a:solidFill>
                <a:srgbClr val="21449B"/>
              </a:solidFill>
              <a:latin typeface="Helvetica Neue Light"/>
              <a:cs typeface="Helvetica Neue Light"/>
            </a:endParaRPr>
          </a:p>
          <a:p>
            <a:pPr marL="914400" indent="-228600">
              <a:lnSpc>
                <a:spcPct val="150000"/>
              </a:lnSpc>
              <a:buClr>
                <a:srgbClr val="212121"/>
              </a:buClr>
              <a:buFontTx/>
              <a:buChar char="○"/>
            </a:pPr>
            <a:r>
              <a:rPr lang="en-US" sz="1800" dirty="0" err="1" smtClean="0">
                <a:solidFill>
                  <a:srgbClr val="21449B"/>
                </a:solidFill>
                <a:latin typeface="Helvetica Neue Light"/>
                <a:cs typeface="Helvetica Neue Light"/>
              </a:rPr>
              <a:t>NiAl</a:t>
            </a:r>
            <a:r>
              <a:rPr lang="en-US" sz="1800" dirty="0" smtClean="0">
                <a:solidFill>
                  <a:srgbClr val="21449B"/>
                </a:solidFill>
                <a:latin typeface="Helvetica Neue Light"/>
                <a:cs typeface="Helvetica Neue Light"/>
              </a:rPr>
              <a:t> (B2)</a:t>
            </a:r>
            <a:endParaRPr lang="en-US" sz="1800" b="1" kern="1200" dirty="0">
              <a:solidFill>
                <a:srgbClr val="21449B"/>
              </a:solidFill>
              <a:highlight>
                <a:srgbClr val="FFFFFF"/>
              </a:highlight>
              <a:latin typeface="Helvetica Neue Light"/>
              <a:ea typeface="Calibri"/>
              <a:cs typeface="Helvetica Neue Light"/>
              <a:sym typeface="Calibri"/>
            </a:endParaRPr>
          </a:p>
          <a:p>
            <a:pPr marL="457200" lvl="0" indent="-368300">
              <a:lnSpc>
                <a:spcPct val="150000"/>
              </a:lnSpc>
              <a:buClr>
                <a:srgbClr val="183374"/>
              </a:buClr>
              <a:buSzPct val="100000"/>
              <a:buFont typeface="Calibri"/>
              <a:buChar char="●"/>
            </a:pPr>
            <a:r>
              <a:rPr lang="en-US" sz="2400" kern="1200" dirty="0">
                <a:solidFill>
                  <a:srgbClr val="21449B"/>
                </a:solidFill>
                <a:latin typeface="Helvetica Neue Light"/>
                <a:cs typeface="Helvetica Neue Light"/>
              </a:rPr>
              <a:t>γ’-Ni</a:t>
            </a:r>
            <a:r>
              <a:rPr lang="en-US" sz="2400" kern="1200" baseline="-25000" dirty="0">
                <a:solidFill>
                  <a:srgbClr val="21449B"/>
                </a:solidFill>
                <a:latin typeface="Helvetica Neue Light"/>
                <a:cs typeface="Helvetica Neue Light"/>
              </a:rPr>
              <a:t>3</a:t>
            </a:r>
            <a:r>
              <a:rPr lang="en-US" sz="2400" kern="1200" dirty="0">
                <a:solidFill>
                  <a:srgbClr val="21449B"/>
                </a:solidFill>
                <a:latin typeface="Helvetica Neue Light"/>
                <a:cs typeface="Helvetica Neue Light"/>
              </a:rPr>
              <a:t>Al </a:t>
            </a:r>
            <a:r>
              <a:rPr lang="en-US" sz="2200" b="1" dirty="0" smtClean="0">
                <a:solidFill>
                  <a:srgbClr val="21449B"/>
                </a:solidFill>
                <a:highlight>
                  <a:srgbClr val="FFFFFF"/>
                </a:highlight>
                <a:latin typeface="Helvetica Neue Light"/>
                <a:ea typeface="Calibri"/>
                <a:cs typeface="Helvetica Neue Light"/>
                <a:sym typeface="Calibri"/>
              </a:rPr>
              <a:t>L1</a:t>
            </a:r>
            <a:r>
              <a:rPr lang="en-US" sz="2200" b="1" baseline="-25000" dirty="0" smtClean="0">
                <a:solidFill>
                  <a:srgbClr val="21449B"/>
                </a:solidFill>
                <a:highlight>
                  <a:srgbClr val="FFFFFF"/>
                </a:highlight>
                <a:latin typeface="Helvetica Neue Light"/>
                <a:ea typeface="Calibri"/>
                <a:cs typeface="Helvetica Neue Light"/>
                <a:sym typeface="Calibri"/>
              </a:rPr>
              <a:t>2</a:t>
            </a:r>
            <a:r>
              <a:rPr lang="en-US" sz="2200" b="1" dirty="0" smtClean="0">
                <a:solidFill>
                  <a:srgbClr val="21449B"/>
                </a:solidFill>
                <a:highlight>
                  <a:srgbClr val="FFFFFF"/>
                </a:highlight>
                <a:latin typeface="Helvetica Neue Light"/>
                <a:ea typeface="Calibri"/>
                <a:cs typeface="Helvetica Neue Light"/>
                <a:sym typeface="Calibri"/>
              </a:rPr>
              <a:t> </a:t>
            </a:r>
            <a:r>
              <a:rPr lang="en-US" sz="2200" b="1" dirty="0">
                <a:solidFill>
                  <a:srgbClr val="21449B"/>
                </a:solidFill>
                <a:highlight>
                  <a:srgbClr val="FFFFFF"/>
                </a:highlight>
                <a:latin typeface="Helvetica Neue Light"/>
                <a:ea typeface="Calibri"/>
                <a:cs typeface="Helvetica Neue Light"/>
                <a:sym typeface="Calibri"/>
              </a:rPr>
              <a:t>t</a:t>
            </a:r>
            <a:r>
              <a:rPr lang="en-US" sz="2200" b="1" dirty="0" smtClean="0">
                <a:solidFill>
                  <a:srgbClr val="21449B"/>
                </a:solidFill>
                <a:highlight>
                  <a:srgbClr val="FFFFFF"/>
                </a:highlight>
                <a:latin typeface="Helvetica Neue Light"/>
                <a:ea typeface="Calibri"/>
                <a:cs typeface="Helvetica Neue Light"/>
                <a:sym typeface="Calibri"/>
              </a:rPr>
              <a:t>emperature dependence </a:t>
            </a:r>
            <a:endParaRPr lang="en-US" sz="2200" b="1" dirty="0">
              <a:solidFill>
                <a:srgbClr val="21449B"/>
              </a:solidFill>
              <a:highlight>
                <a:srgbClr val="FFFFFF"/>
              </a:highlight>
              <a:latin typeface="Helvetica Neue Light"/>
              <a:ea typeface="Calibri"/>
              <a:cs typeface="Helvetica Neue Light"/>
              <a:sym typeface="Calibri"/>
            </a:endParaRPr>
          </a:p>
          <a:p>
            <a:pPr marL="914400" indent="-228600">
              <a:lnSpc>
                <a:spcPct val="150000"/>
              </a:lnSpc>
              <a:buClr>
                <a:srgbClr val="212121"/>
              </a:buClr>
              <a:buChar char="○"/>
            </a:pPr>
            <a:r>
              <a:rPr lang="en-US" sz="1800" dirty="0" smtClean="0">
                <a:solidFill>
                  <a:srgbClr val="21449B"/>
                </a:solidFill>
                <a:highlight>
                  <a:srgbClr val="FFFFFF"/>
                </a:highlight>
                <a:latin typeface="Helvetica Neue Light"/>
                <a:cs typeface="Helvetica Neue Light"/>
              </a:rPr>
              <a:t>Unstable &gt; 800</a:t>
            </a:r>
            <a:r>
              <a:rPr lang="en-US" sz="1800" kern="1200" dirty="0">
                <a:solidFill>
                  <a:srgbClr val="21449B"/>
                </a:solidFill>
                <a:latin typeface="Helvetica Neue Light"/>
                <a:cs typeface="Helvetica Neue Light"/>
              </a:rPr>
              <a:t>°</a:t>
            </a:r>
            <a:r>
              <a:rPr lang="en-US" sz="1800" kern="1200" dirty="0" smtClean="0">
                <a:solidFill>
                  <a:srgbClr val="21449B"/>
                </a:solidFill>
                <a:latin typeface="Helvetica Neue Light"/>
                <a:cs typeface="Helvetica Neue Light"/>
              </a:rPr>
              <a:t>C</a:t>
            </a:r>
          </a:p>
          <a:p>
            <a:pPr marL="914400" indent="-228600">
              <a:lnSpc>
                <a:spcPct val="150000"/>
              </a:lnSpc>
              <a:buClr>
                <a:srgbClr val="212121"/>
              </a:buClr>
              <a:buChar char="○"/>
            </a:pPr>
            <a:r>
              <a:rPr lang="en-US" sz="1800" kern="1200" dirty="0">
                <a:solidFill>
                  <a:srgbClr val="21449B"/>
                </a:solidFill>
                <a:latin typeface="Helvetica Neue Light"/>
                <a:cs typeface="Helvetica Neue Light"/>
              </a:rPr>
              <a:t>P</a:t>
            </a:r>
            <a:r>
              <a:rPr lang="en-US" sz="1800" kern="1200" dirty="0" smtClean="0">
                <a:solidFill>
                  <a:srgbClr val="21449B"/>
                </a:solidFill>
                <a:latin typeface="Helvetica Neue Light"/>
                <a:cs typeface="Helvetica Neue Light"/>
              </a:rPr>
              <a:t>resent at 750</a:t>
            </a:r>
            <a:r>
              <a:rPr lang="en-US" sz="1800" kern="1200" dirty="0">
                <a:solidFill>
                  <a:srgbClr val="21449B"/>
                </a:solidFill>
                <a:latin typeface="Helvetica Neue Light"/>
                <a:cs typeface="Helvetica Neue Light"/>
              </a:rPr>
              <a:t>°</a:t>
            </a:r>
            <a:r>
              <a:rPr lang="en-US" sz="1800" kern="1200" dirty="0" smtClean="0">
                <a:solidFill>
                  <a:srgbClr val="21449B"/>
                </a:solidFill>
                <a:latin typeface="Helvetica Neue Light"/>
                <a:cs typeface="Helvetica Neue Light"/>
              </a:rPr>
              <a:t>C</a:t>
            </a:r>
          </a:p>
          <a:p>
            <a:pPr marL="914400" indent="-228600">
              <a:lnSpc>
                <a:spcPct val="150000"/>
              </a:lnSpc>
              <a:buClr>
                <a:srgbClr val="212121"/>
              </a:buClr>
              <a:buChar char="○"/>
            </a:pPr>
            <a:r>
              <a:rPr lang="en-US" sz="1800" kern="1200" dirty="0">
                <a:solidFill>
                  <a:srgbClr val="21449B"/>
                </a:solidFill>
                <a:latin typeface="Helvetica Neue Light"/>
                <a:cs typeface="Helvetica Neue Light"/>
              </a:rPr>
              <a:t>750°</a:t>
            </a:r>
            <a:r>
              <a:rPr lang="en-US" sz="1800" kern="1200" dirty="0" smtClean="0">
                <a:solidFill>
                  <a:srgbClr val="21449B"/>
                </a:solidFill>
                <a:latin typeface="Helvetica Neue Light"/>
                <a:cs typeface="Helvetica Neue Light"/>
              </a:rPr>
              <a:t>C - 800°C = unknown</a:t>
            </a:r>
          </a:p>
          <a:p>
            <a:pPr marL="685800">
              <a:lnSpc>
                <a:spcPct val="140000"/>
              </a:lnSpc>
              <a:buClr>
                <a:srgbClr val="212121"/>
              </a:buClr>
            </a:pPr>
            <a:endParaRPr lang="en-US" sz="1800" dirty="0" smtClean="0">
              <a:solidFill>
                <a:srgbClr val="21449B"/>
              </a:solidFill>
              <a:highlight>
                <a:srgbClr val="FFFFFF"/>
              </a:highlight>
              <a:latin typeface="Helvetica Neue Light"/>
              <a:cs typeface="Helvetica Neue Light"/>
            </a:endParaRPr>
          </a:p>
          <a:p>
            <a:pPr marL="88900" lvl="1">
              <a:lnSpc>
                <a:spcPct val="140000"/>
              </a:lnSpc>
              <a:buClr>
                <a:srgbClr val="183374"/>
              </a:buClr>
              <a:buSzPct val="100000"/>
            </a:pPr>
            <a:endParaRPr lang="en-US" sz="2200" b="1" dirty="0">
              <a:solidFill>
                <a:srgbClr val="21449B"/>
              </a:solidFill>
              <a:highlight>
                <a:srgbClr val="FFFFFF"/>
              </a:highlight>
              <a:latin typeface="Helvetica Neue Light"/>
              <a:ea typeface="Calibri"/>
              <a:cs typeface="Helvetica Neue Light"/>
              <a:sym typeface="Calibri"/>
            </a:endParaRPr>
          </a:p>
          <a:p>
            <a:pPr marL="88900" lvl="7">
              <a:lnSpc>
                <a:spcPct val="140000"/>
              </a:lnSpc>
              <a:buClr>
                <a:srgbClr val="183374"/>
              </a:buClr>
              <a:buSzPct val="100000"/>
            </a:pPr>
            <a:endParaRPr lang="en-US" sz="2200" b="1" u="sng" dirty="0">
              <a:solidFill>
                <a:srgbClr val="21449B"/>
              </a:solidFill>
              <a:highlight>
                <a:srgbClr val="FFFFFF"/>
              </a:highlight>
              <a:latin typeface="Helvetica Neue Light"/>
              <a:ea typeface="Calibri"/>
              <a:cs typeface="Helvetica Neue Light"/>
              <a:sym typeface="Calibri"/>
            </a:endParaRPr>
          </a:p>
          <a:p>
            <a:pPr marL="457200" lvl="8" indent="-368300">
              <a:lnSpc>
                <a:spcPct val="140000"/>
              </a:lnSpc>
              <a:buClr>
                <a:srgbClr val="183374"/>
              </a:buClr>
              <a:buSzPct val="100000"/>
              <a:buFont typeface="Calibri"/>
              <a:buChar char="●"/>
            </a:pPr>
            <a:endParaRPr lang="en-US" sz="2200" b="1" u="sng" dirty="0">
              <a:solidFill>
                <a:srgbClr val="21449B"/>
              </a:solidFill>
              <a:highlight>
                <a:srgbClr val="FFFFFF"/>
              </a:highlight>
              <a:latin typeface="Helvetica Neue Light"/>
              <a:ea typeface="Calibri"/>
              <a:cs typeface="Helvetica Neue Light"/>
              <a:sym typeface="Calibri"/>
            </a:endParaRPr>
          </a:p>
        </p:txBody>
      </p:sp>
      <p:sp>
        <p:nvSpPr>
          <p:cNvPr id="3" name="Rectangle 2"/>
          <p:cNvSpPr/>
          <p:nvPr/>
        </p:nvSpPr>
        <p:spPr>
          <a:xfrm>
            <a:off x="4572000" y="6596390"/>
            <a:ext cx="4572000" cy="261610"/>
          </a:xfrm>
          <a:prstGeom prst="rect">
            <a:avLst/>
          </a:prstGeom>
        </p:spPr>
        <p:txBody>
          <a:bodyPr>
            <a:spAutoFit/>
          </a:bodyPr>
          <a:lstStyle/>
          <a:p>
            <a:r>
              <a:rPr lang="en-US" sz="1050" i="1" dirty="0">
                <a:solidFill>
                  <a:srgbClr val="21449B"/>
                </a:solidFill>
              </a:rPr>
              <a:t>http://</a:t>
            </a:r>
            <a:r>
              <a:rPr lang="en-US" sz="1050" i="1" dirty="0" err="1">
                <a:solidFill>
                  <a:srgbClr val="21449B"/>
                </a:solidFill>
              </a:rPr>
              <a:t>www.twi-global.com</a:t>
            </a:r>
            <a:r>
              <a:rPr lang="en-US" sz="1050" i="1" dirty="0">
                <a:solidFill>
                  <a:srgbClr val="21449B"/>
                </a:solidFill>
              </a:rPr>
              <a:t>/_resources/assets/inline/full/0/13635.jpg</a:t>
            </a:r>
          </a:p>
        </p:txBody>
      </p:sp>
      <p:pic>
        <p:nvPicPr>
          <p:cNvPr id="4" name="Picture 3"/>
          <p:cNvPicPr>
            <a:picLocks noChangeAspect="1"/>
          </p:cNvPicPr>
          <p:nvPr/>
        </p:nvPicPr>
        <p:blipFill>
          <a:blip r:embed="rId3"/>
          <a:stretch>
            <a:fillRect/>
          </a:stretch>
        </p:blipFill>
        <p:spPr>
          <a:xfrm>
            <a:off x="5282995" y="2125711"/>
            <a:ext cx="3457357" cy="3266794"/>
          </a:xfrm>
          <a:prstGeom prst="rect">
            <a:avLst/>
          </a:prstGeom>
        </p:spPr>
      </p:pic>
    </p:spTree>
    <p:extLst>
      <p:ext uri="{BB962C8B-B14F-4D97-AF65-F5344CB8AC3E}">
        <p14:creationId xmlns:p14="http://schemas.microsoft.com/office/powerpoint/2010/main" val="175200374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descr="http://upload.wikimedia.org/wikipedia/commons/5/55/Ambox_clock.svg"/>
          <p:cNvSpPr/>
          <p:nvPr/>
        </p:nvSpPr>
        <p:spPr>
          <a:xfrm>
            <a:off x="155575" y="-144463"/>
            <a:ext cx="304799" cy="3047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8" name="Shape 108"/>
          <p:cNvSpPr txBox="1"/>
          <p:nvPr/>
        </p:nvSpPr>
        <p:spPr>
          <a:xfrm>
            <a:off x="-1" y="318700"/>
            <a:ext cx="7421037" cy="1015800"/>
          </a:xfrm>
          <a:prstGeom prst="rect">
            <a:avLst/>
          </a:prstGeom>
          <a:solidFill>
            <a:srgbClr val="183374"/>
          </a:solidFill>
          <a:ln>
            <a:noFill/>
          </a:ln>
        </p:spPr>
        <p:txBody>
          <a:bodyPr lIns="91425" tIns="45700" rIns="91425" bIns="45700" anchor="t" anchorCtr="0">
            <a:noAutofit/>
          </a:bodyPr>
          <a:lstStyle/>
          <a:p>
            <a:pPr marL="0" marR="0" lvl="0" indent="0" algn="r" rtl="0">
              <a:spcBef>
                <a:spcPts val="0"/>
              </a:spcBef>
              <a:buSzPct val="25000"/>
              <a:buNone/>
            </a:pPr>
            <a:r>
              <a:rPr lang="en-US" sz="4800" cap="small" dirty="0" smtClean="0">
                <a:solidFill>
                  <a:srgbClr val="FFFFFF"/>
                </a:solidFill>
                <a:latin typeface="Helvetica Neue Light"/>
                <a:ea typeface="Helvetica Neue"/>
                <a:cs typeface="Helvetica Neue Light"/>
                <a:sym typeface="Helvetica Neue"/>
              </a:rPr>
              <a:t>AFA creep strengthening</a:t>
            </a:r>
            <a:endParaRPr lang="en-US" sz="4800" cap="small" dirty="0">
              <a:solidFill>
                <a:srgbClr val="FFFFFF"/>
              </a:solidFill>
              <a:latin typeface="Helvetica Neue Light"/>
              <a:ea typeface="Helvetica Neue"/>
              <a:cs typeface="Helvetica Neue Light"/>
              <a:sym typeface="Helvetica Neue"/>
            </a:endParaRPr>
          </a:p>
        </p:txBody>
      </p:sp>
      <p:sp>
        <p:nvSpPr>
          <p:cNvPr id="5" name="Shape 113"/>
          <p:cNvSpPr txBox="1"/>
          <p:nvPr/>
        </p:nvSpPr>
        <p:spPr>
          <a:xfrm>
            <a:off x="274615" y="1398250"/>
            <a:ext cx="8988299" cy="5033999"/>
          </a:xfrm>
          <a:prstGeom prst="rect">
            <a:avLst/>
          </a:prstGeom>
          <a:noFill/>
          <a:ln>
            <a:noFill/>
          </a:ln>
        </p:spPr>
        <p:txBody>
          <a:bodyPr lIns="91425" tIns="91425" rIns="91425" bIns="91425" anchor="t" anchorCtr="0">
            <a:noAutofit/>
          </a:bodyPr>
          <a:lstStyle/>
          <a:p>
            <a:pPr marL="457200" lvl="0" indent="-368300">
              <a:lnSpc>
                <a:spcPct val="200000"/>
              </a:lnSpc>
              <a:buClr>
                <a:srgbClr val="183374"/>
              </a:buClr>
              <a:buSzPct val="100000"/>
              <a:buFont typeface="Calibri"/>
              <a:buChar char="●"/>
            </a:pPr>
            <a:r>
              <a:rPr lang="en-US" sz="2200" dirty="0" smtClean="0">
                <a:solidFill>
                  <a:srgbClr val="21449B"/>
                </a:solidFill>
                <a:latin typeface="Helvetica Neue Light"/>
                <a:cs typeface="Helvetica Neue Light"/>
              </a:rPr>
              <a:t>Fe</a:t>
            </a:r>
            <a:r>
              <a:rPr lang="en-US" sz="2200" baseline="-25000" dirty="0" smtClean="0">
                <a:solidFill>
                  <a:srgbClr val="21449B"/>
                </a:solidFill>
                <a:latin typeface="Helvetica Neue Light"/>
                <a:cs typeface="Helvetica Neue Light"/>
              </a:rPr>
              <a:t>2</a:t>
            </a:r>
            <a:r>
              <a:rPr lang="en-US" sz="2200" dirty="0" smtClean="0">
                <a:solidFill>
                  <a:srgbClr val="21449B"/>
                </a:solidFill>
                <a:latin typeface="Helvetica Neue Light"/>
                <a:cs typeface="Helvetica Neue Light"/>
              </a:rPr>
              <a:t>Nb Laves phase</a:t>
            </a:r>
            <a:endParaRPr lang="en-US" sz="2200" b="1" dirty="0" smtClean="0">
              <a:solidFill>
                <a:srgbClr val="21449B"/>
              </a:solidFill>
              <a:highlight>
                <a:srgbClr val="FFFFFF"/>
              </a:highlight>
              <a:latin typeface="Helvetica Neue Light"/>
              <a:ea typeface="Calibri"/>
              <a:cs typeface="Helvetica Neue Light"/>
              <a:sym typeface="Calibri"/>
            </a:endParaRP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Fine dispersion diameter recommended</a:t>
            </a: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Pinning of dislocations</a:t>
            </a: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“Grain boundary precipitation strengthening”</a:t>
            </a:r>
            <a:endParaRPr lang="en-US" sz="1800" dirty="0">
              <a:solidFill>
                <a:srgbClr val="21449B"/>
              </a:solidFill>
              <a:highlight>
                <a:srgbClr val="FFFFFF"/>
              </a:highlight>
              <a:latin typeface="Helvetica Neue Light"/>
              <a:cs typeface="Helvetica Neue Light"/>
            </a:endParaRPr>
          </a:p>
          <a:p>
            <a:pPr marL="457200" lvl="0" indent="-368300">
              <a:lnSpc>
                <a:spcPct val="200000"/>
              </a:lnSpc>
              <a:buClr>
                <a:srgbClr val="183374"/>
              </a:buClr>
              <a:buSzPct val="100000"/>
              <a:buFont typeface="Calibri"/>
              <a:buChar char="●"/>
            </a:pPr>
            <a:r>
              <a:rPr lang="en-US" sz="2200" dirty="0" smtClean="0">
                <a:solidFill>
                  <a:srgbClr val="21449B"/>
                </a:solidFill>
                <a:highlight>
                  <a:srgbClr val="FFFFFF"/>
                </a:highlight>
                <a:latin typeface="Helvetica Neue Light"/>
                <a:cs typeface="Helvetica Neue Light"/>
              </a:rPr>
              <a:t>B2-type </a:t>
            </a:r>
            <a:r>
              <a:rPr lang="en-US" sz="2200" dirty="0" err="1" smtClean="0">
                <a:solidFill>
                  <a:srgbClr val="21449B"/>
                </a:solidFill>
                <a:highlight>
                  <a:srgbClr val="FFFFFF"/>
                </a:highlight>
                <a:latin typeface="Helvetica Neue Light"/>
                <a:cs typeface="Helvetica Neue Light"/>
              </a:rPr>
              <a:t>NiAl</a:t>
            </a:r>
            <a:r>
              <a:rPr lang="en-US" sz="2200" b="1" dirty="0" smtClean="0">
                <a:solidFill>
                  <a:srgbClr val="21449B"/>
                </a:solidFill>
                <a:highlight>
                  <a:srgbClr val="FFFFFF"/>
                </a:highlight>
                <a:latin typeface="Helvetica Neue Light"/>
                <a:ea typeface="Calibri"/>
                <a:cs typeface="Helvetica Neue Light"/>
                <a:sym typeface="Calibri"/>
              </a:rPr>
              <a:t> </a:t>
            </a:r>
          </a:p>
          <a:p>
            <a:pPr marL="914400" indent="-228600">
              <a:lnSpc>
                <a:spcPct val="200000"/>
              </a:lnSpc>
              <a:buClr>
                <a:srgbClr val="212121"/>
              </a:buClr>
              <a:buChar char="○"/>
            </a:pPr>
            <a:r>
              <a:rPr lang="en-US" sz="1800" dirty="0" smtClean="0">
                <a:solidFill>
                  <a:srgbClr val="21449B"/>
                </a:solidFill>
                <a:highlight>
                  <a:srgbClr val="FFFFFF"/>
                </a:highlight>
                <a:latin typeface="Helvetica Neue Light"/>
                <a:cs typeface="Helvetica Neue Light"/>
              </a:rPr>
              <a:t>Fine </a:t>
            </a:r>
            <a:r>
              <a:rPr lang="en-US" sz="1800" dirty="0">
                <a:solidFill>
                  <a:srgbClr val="21449B"/>
                </a:solidFill>
                <a:highlight>
                  <a:srgbClr val="FFFFFF"/>
                </a:highlight>
                <a:latin typeface="Helvetica Neue Light"/>
                <a:cs typeface="Helvetica Neue Light"/>
              </a:rPr>
              <a:t>dispersion diameter recommended</a:t>
            </a:r>
          </a:p>
          <a:p>
            <a:pPr marL="914400" indent="-228600">
              <a:lnSpc>
                <a:spcPct val="200000"/>
              </a:lnSpc>
              <a:buClr>
                <a:srgbClr val="212121"/>
              </a:buClr>
              <a:buChar char="○"/>
            </a:pPr>
            <a:r>
              <a:rPr lang="en-US" sz="1800" dirty="0">
                <a:solidFill>
                  <a:srgbClr val="21449B"/>
                </a:solidFill>
                <a:highlight>
                  <a:srgbClr val="FFFFFF"/>
                </a:highlight>
                <a:latin typeface="Helvetica Neue Light"/>
                <a:cs typeface="Helvetica Neue Light"/>
              </a:rPr>
              <a:t>Pinning of dislocations</a:t>
            </a:r>
          </a:p>
          <a:p>
            <a:pPr marL="914400" indent="-228600">
              <a:lnSpc>
                <a:spcPct val="140000"/>
              </a:lnSpc>
              <a:buClr>
                <a:srgbClr val="212121"/>
              </a:buClr>
              <a:buChar char="○"/>
            </a:pPr>
            <a:endParaRPr lang="en-US" sz="1800" dirty="0" smtClean="0">
              <a:solidFill>
                <a:srgbClr val="21449B"/>
              </a:solidFill>
              <a:highlight>
                <a:srgbClr val="FFFFFF"/>
              </a:highlight>
              <a:latin typeface="Helvetica Neue Light"/>
              <a:cs typeface="Helvetica Neue Light"/>
            </a:endParaRPr>
          </a:p>
          <a:p>
            <a:pPr marL="88900" lvl="1">
              <a:lnSpc>
                <a:spcPct val="140000"/>
              </a:lnSpc>
              <a:buClr>
                <a:srgbClr val="183374"/>
              </a:buClr>
              <a:buSzPct val="100000"/>
            </a:pPr>
            <a:endParaRPr lang="en-US" sz="2200" b="1" dirty="0">
              <a:solidFill>
                <a:srgbClr val="21449B"/>
              </a:solidFill>
              <a:highlight>
                <a:srgbClr val="FFFFFF"/>
              </a:highlight>
              <a:latin typeface="Helvetica Neue Light"/>
              <a:ea typeface="Calibri"/>
              <a:cs typeface="Helvetica Neue Light"/>
              <a:sym typeface="Calibri"/>
            </a:endParaRPr>
          </a:p>
          <a:p>
            <a:pPr marL="88900" lvl="7">
              <a:lnSpc>
                <a:spcPct val="140000"/>
              </a:lnSpc>
              <a:buClr>
                <a:srgbClr val="183374"/>
              </a:buClr>
              <a:buSzPct val="100000"/>
            </a:pPr>
            <a:endParaRPr lang="en-US" sz="2200" b="1" u="sng" dirty="0">
              <a:solidFill>
                <a:srgbClr val="21449B"/>
              </a:solidFill>
              <a:highlight>
                <a:srgbClr val="FFFFFF"/>
              </a:highlight>
              <a:latin typeface="Helvetica Neue Light"/>
              <a:ea typeface="Calibri"/>
              <a:cs typeface="Helvetica Neue Light"/>
              <a:sym typeface="Calibri"/>
            </a:endParaRPr>
          </a:p>
          <a:p>
            <a:pPr marL="457200" lvl="8" indent="-368300">
              <a:lnSpc>
                <a:spcPct val="140000"/>
              </a:lnSpc>
              <a:buClr>
                <a:srgbClr val="183374"/>
              </a:buClr>
              <a:buSzPct val="100000"/>
              <a:buFont typeface="Calibri"/>
              <a:buChar char="●"/>
            </a:pPr>
            <a:endParaRPr lang="en-US" sz="2200" b="1" u="sng" dirty="0">
              <a:solidFill>
                <a:srgbClr val="21449B"/>
              </a:solidFill>
              <a:highlight>
                <a:srgbClr val="FFFFFF"/>
              </a:highlight>
              <a:latin typeface="Helvetica Neue Light"/>
              <a:ea typeface="Calibri"/>
              <a:cs typeface="Helvetica Neue Light"/>
              <a:sym typeface="Calibri"/>
            </a:endParaRPr>
          </a:p>
        </p:txBody>
      </p:sp>
      <p:pic>
        <p:nvPicPr>
          <p:cNvPr id="7" name="Picture 6"/>
          <p:cNvPicPr>
            <a:picLocks noChangeAspect="1"/>
          </p:cNvPicPr>
          <p:nvPr/>
        </p:nvPicPr>
        <p:blipFill>
          <a:blip r:embed="rId3"/>
          <a:stretch>
            <a:fillRect/>
          </a:stretch>
        </p:blipFill>
        <p:spPr>
          <a:xfrm>
            <a:off x="7140861" y="1398250"/>
            <a:ext cx="1562118" cy="2617233"/>
          </a:xfrm>
          <a:prstGeom prst="rect">
            <a:avLst/>
          </a:prstGeom>
        </p:spPr>
      </p:pic>
      <p:pic>
        <p:nvPicPr>
          <p:cNvPr id="6" name="Picture 5"/>
          <p:cNvPicPr>
            <a:picLocks noChangeAspect="1"/>
          </p:cNvPicPr>
          <p:nvPr/>
        </p:nvPicPr>
        <p:blipFill>
          <a:blip r:embed="rId4"/>
          <a:stretch>
            <a:fillRect/>
          </a:stretch>
        </p:blipFill>
        <p:spPr>
          <a:xfrm>
            <a:off x="6896747" y="4380401"/>
            <a:ext cx="1968099" cy="2051848"/>
          </a:xfrm>
          <a:prstGeom prst="rect">
            <a:avLst/>
          </a:prstGeom>
        </p:spPr>
      </p:pic>
    </p:spTree>
    <p:extLst>
      <p:ext uri="{BB962C8B-B14F-4D97-AF65-F5344CB8AC3E}">
        <p14:creationId xmlns:p14="http://schemas.microsoft.com/office/powerpoint/2010/main" val="371948935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Hilary">
  <a:themeElements>
    <a:clrScheme name="Perception">
      <a:dk1>
        <a:srgbClr val="000000"/>
      </a:dk1>
      <a:lt1>
        <a:srgbClr val="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1064</TotalTime>
  <Words>8916</Words>
  <Application>Microsoft Macintosh PowerPoint</Application>
  <PresentationFormat>On-screen Show (4:3)</PresentationFormat>
  <Paragraphs>498</Paragraphs>
  <Slides>57</Slides>
  <Notes>56</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Hilary</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cp:lastModifiedBy>Natalie</cp:lastModifiedBy>
  <cp:revision>108</cp:revision>
  <dcterms:modified xsi:type="dcterms:W3CDTF">2016-11-22T13:59:26Z</dcterms:modified>
</cp:coreProperties>
</file>